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703FB8E-C41F-44B6-B949-37DFAEED6475}" type="datetimeFigureOut">
              <a:rPr lang="en-US" smtClean="0"/>
              <a:t>1/27/2015</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61FAC119-70B8-4D49-AD44-64F26CEECE1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3FB8E-C41F-44B6-B949-37DFAEED6475}"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AC119-70B8-4D49-AD44-64F26CEECE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03FB8E-C41F-44B6-B949-37DFAEED6475}"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AC119-70B8-4D49-AD44-64F26CEECE1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03FB8E-C41F-44B6-B949-37DFAEED6475}"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AC119-70B8-4D49-AD44-64F26CEECE19}"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03FB8E-C41F-44B6-B949-37DFAEED6475}"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AC119-70B8-4D49-AD44-64F26CEECE19}"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703FB8E-C41F-44B6-B949-37DFAEED6475}"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AC119-70B8-4D49-AD44-64F26CEECE19}"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703FB8E-C41F-44B6-B949-37DFAEED6475}" type="datetimeFigureOut">
              <a:rPr lang="en-US" smtClean="0"/>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FAC119-70B8-4D49-AD44-64F26CEECE1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03FB8E-C41F-44B6-B949-37DFAEED6475}"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AC119-70B8-4D49-AD44-64F26CEECE19}"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03FB8E-C41F-44B6-B949-37DFAEED6475}"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AC119-70B8-4D49-AD44-64F26CEECE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3FB8E-C41F-44B6-B949-37DFAEED6475}"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AC119-70B8-4D49-AD44-64F26CEECE19}"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3FB8E-C41F-44B6-B949-37DFAEED6475}"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AC119-70B8-4D49-AD44-64F26CEECE1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703FB8E-C41F-44B6-B949-37DFAEED6475}" type="datetimeFigureOut">
              <a:rPr lang="en-US" smtClean="0"/>
              <a:t>1/27/2015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61FAC119-70B8-4D49-AD44-64F26CEECE1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Tuesday night Bible Study: The Fall part 2: “Death”</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Rev. Alfonso O. Espinosa, Ph.D.</a:t>
            </a:r>
          </a:p>
          <a:p>
            <a:r>
              <a:rPr lang="en-US" dirty="0" smtClean="0"/>
              <a:t>Saint Paul’s Lutheran Church of Irvine</a:t>
            </a:r>
            <a:endParaRPr lang="en-US" dirty="0"/>
          </a:p>
        </p:txBody>
      </p:sp>
    </p:spTree>
    <p:extLst>
      <p:ext uri="{BB962C8B-B14F-4D97-AF65-F5344CB8AC3E}">
        <p14:creationId xmlns:p14="http://schemas.microsoft.com/office/powerpoint/2010/main" val="3368958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descriptors</a:t>
            </a:r>
            <a:endParaRPr lang="en-US" dirty="0"/>
          </a:p>
        </p:txBody>
      </p:sp>
      <p:sp>
        <p:nvSpPr>
          <p:cNvPr id="3" name="Content Placeholder 2"/>
          <p:cNvSpPr>
            <a:spLocks noGrp="1"/>
          </p:cNvSpPr>
          <p:nvPr>
            <p:ph idx="1"/>
          </p:nvPr>
        </p:nvSpPr>
        <p:spPr/>
        <p:txBody>
          <a:bodyPr/>
          <a:lstStyle/>
          <a:p>
            <a:r>
              <a:rPr lang="en-US" dirty="0" smtClean="0"/>
              <a:t>A bent-inwardness.</a:t>
            </a:r>
          </a:p>
          <a:p>
            <a:r>
              <a:rPr lang="en-US" dirty="0" smtClean="0"/>
              <a:t>A corruption of nature.</a:t>
            </a:r>
          </a:p>
          <a:p>
            <a:r>
              <a:rPr lang="en-US" dirty="0" smtClean="0"/>
              <a:t>Not simply the inability to move towards God, but the innate tendency to resist and fight against God. This is “death”...it seals the constant state of being separated from God because we are always resisting God. This is the state of death. Physical death is just another symptom of this.</a:t>
            </a:r>
          </a:p>
        </p:txBody>
      </p:sp>
    </p:spTree>
    <p:extLst>
      <p:ext uri="{BB962C8B-B14F-4D97-AF65-F5344CB8AC3E}">
        <p14:creationId xmlns:p14="http://schemas.microsoft.com/office/powerpoint/2010/main" val="123438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elaboration</a:t>
            </a:r>
            <a:endParaRPr lang="en-US" dirty="0"/>
          </a:p>
        </p:txBody>
      </p:sp>
      <p:sp>
        <p:nvSpPr>
          <p:cNvPr id="3" name="Content Placeholder 2"/>
          <p:cNvSpPr>
            <a:spLocks noGrp="1"/>
          </p:cNvSpPr>
          <p:nvPr>
            <p:ph idx="1"/>
          </p:nvPr>
        </p:nvSpPr>
        <p:spPr/>
        <p:txBody>
          <a:bodyPr/>
          <a:lstStyle/>
          <a:p>
            <a:r>
              <a:rPr lang="en-US" dirty="0" smtClean="0"/>
              <a:t>Phillip Max Johnson in his article, “Exposed By the Light: Confessing Our Sin and Naming Our Sins”: “[this condition] designates that common state of human </a:t>
            </a:r>
            <a:r>
              <a:rPr lang="en-US" dirty="0" err="1" smtClean="0"/>
              <a:t>fallenness</a:t>
            </a:r>
            <a:r>
              <a:rPr lang="en-US" dirty="0" smtClean="0"/>
              <a:t> and alienation from God, that power and sickness that dominates our old human history and leads us all by a steep path to the grave and eternal death. When we confess that we are sinners, therefore, we acknowledge two tightly-related facts about ourselves. We admit that we do – “</a:t>
            </a:r>
            <a:endParaRPr lang="en-US" dirty="0"/>
          </a:p>
        </p:txBody>
      </p:sp>
    </p:spTree>
    <p:extLst>
      <p:ext uri="{BB962C8B-B14F-4D97-AF65-F5344CB8AC3E}">
        <p14:creationId xmlns:p14="http://schemas.microsoft.com/office/powerpoint/2010/main" val="4170591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Continuation</a:t>
            </a:r>
            <a:endParaRPr lang="en-US" dirty="0"/>
          </a:p>
        </p:txBody>
      </p:sp>
      <p:sp>
        <p:nvSpPr>
          <p:cNvPr id="3" name="Content Placeholder 2"/>
          <p:cNvSpPr>
            <a:spLocks noGrp="1"/>
          </p:cNvSpPr>
          <p:nvPr>
            <p:ph idx="1"/>
          </p:nvPr>
        </p:nvSpPr>
        <p:spPr/>
        <p:txBody>
          <a:bodyPr/>
          <a:lstStyle/>
          <a:p>
            <a:r>
              <a:rPr lang="en-US" dirty="0" smtClean="0"/>
              <a:t>“ ‘in thought, word, and deed, by what we have done and by what we have left undone’ – transgress and violate God’s will every specifically. But also, we acknowledge by faith God’s judgment upon us, that ‘we are in bondage to sin and cannot free ourselves.’”</a:t>
            </a:r>
          </a:p>
          <a:p>
            <a:r>
              <a:rPr lang="en-US" dirty="0" smtClean="0"/>
              <a:t>“Our </a:t>
            </a:r>
            <a:r>
              <a:rPr lang="en-US" i="1" dirty="0" smtClean="0"/>
              <a:t>sins</a:t>
            </a:r>
            <a:r>
              <a:rPr lang="en-US" dirty="0" smtClean="0"/>
              <a:t> are the concrete expression of our </a:t>
            </a:r>
            <a:r>
              <a:rPr lang="en-US" i="1" dirty="0" smtClean="0"/>
              <a:t>sin</a:t>
            </a:r>
            <a:r>
              <a:rPr lang="en-US" dirty="0" smtClean="0"/>
              <a:t>.”</a:t>
            </a:r>
            <a:endParaRPr lang="en-US" dirty="0"/>
          </a:p>
        </p:txBody>
      </p:sp>
    </p:spTree>
    <p:extLst>
      <p:ext uri="{BB962C8B-B14F-4D97-AF65-F5344CB8AC3E}">
        <p14:creationId xmlns:p14="http://schemas.microsoft.com/office/powerpoint/2010/main" val="1086733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Confessional witness</a:t>
            </a:r>
            <a:endParaRPr lang="en-US" dirty="0"/>
          </a:p>
        </p:txBody>
      </p:sp>
      <p:sp>
        <p:nvSpPr>
          <p:cNvPr id="3" name="Content Placeholder 2"/>
          <p:cNvSpPr>
            <a:spLocks noGrp="1"/>
          </p:cNvSpPr>
          <p:nvPr>
            <p:ph idx="1"/>
          </p:nvPr>
        </p:nvSpPr>
        <p:spPr/>
        <p:txBody>
          <a:bodyPr>
            <a:normAutofit fontScale="92500"/>
          </a:bodyPr>
          <a:lstStyle/>
          <a:p>
            <a:r>
              <a:rPr lang="en-US" dirty="0" smtClean="0"/>
              <a:t>AC Article II: “It is also taught among us that since the fall of Adam all men who are born according to the course of nature are conceived and born in sin. That is, all men are full of evil lust and inclinations from their mothers’ wombs and are unable by nature to have true fear of God and true faith in God. Moreover, this inborn sickness and hereditary sin is truly sin and condemns to the eternal wrath of God all those who are not born again through Baptism and the Holy Spirit.”</a:t>
            </a:r>
            <a:endParaRPr lang="en-US" dirty="0"/>
          </a:p>
        </p:txBody>
      </p:sp>
    </p:spTree>
    <p:extLst>
      <p:ext uri="{BB962C8B-B14F-4D97-AF65-F5344CB8AC3E}">
        <p14:creationId xmlns:p14="http://schemas.microsoft.com/office/powerpoint/2010/main" val="2856881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Apology of the A.C.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Article II: “Properly understood, the old definition says exactly the same thing, ‘Original sin is the lack of original righteousness.’ But what is righteousness?...In the Scriptures righteousness contains not merely the second table of the Decalogue, but also the first, commanding fear of God, faith and love toward him. So original righteousness was intended to involve not only a balanced physical constitution, but these gifts as well: a surer knowledge of God, fear of God, trust in God, or at least the inclination and power to do these things. This the Scriptures shows when”</a:t>
            </a:r>
            <a:endParaRPr lang="en-US" dirty="0"/>
          </a:p>
        </p:txBody>
      </p:sp>
    </p:spTree>
    <p:extLst>
      <p:ext uri="{BB962C8B-B14F-4D97-AF65-F5344CB8AC3E}">
        <p14:creationId xmlns:p14="http://schemas.microsoft.com/office/powerpoint/2010/main" val="1139326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continuation</a:t>
            </a:r>
            <a:endParaRPr lang="en-US" dirty="0"/>
          </a:p>
        </p:txBody>
      </p:sp>
      <p:sp>
        <p:nvSpPr>
          <p:cNvPr id="3" name="Content Placeholder 2"/>
          <p:cNvSpPr>
            <a:spLocks noGrp="1"/>
          </p:cNvSpPr>
          <p:nvPr>
            <p:ph idx="1"/>
          </p:nvPr>
        </p:nvSpPr>
        <p:spPr/>
        <p:txBody>
          <a:bodyPr/>
          <a:lstStyle/>
          <a:p>
            <a:r>
              <a:rPr lang="en-US" dirty="0" smtClean="0"/>
              <a:t>“it says that man was created in the image of God and after his likeness (Gen. 1:27). [note the confessions are defining the </a:t>
            </a:r>
            <a:r>
              <a:rPr lang="en-US" i="1" dirty="0" smtClean="0"/>
              <a:t>Imago Dei</a:t>
            </a:r>
            <a:r>
              <a:rPr lang="en-US" dirty="0" smtClean="0"/>
              <a:t>] What else is this than that a wisdom and righteousness was implanted in man that would grasp God and reflect him, that is, that man received gifts like the knowledge of God, fear of God, and trust in God? So </a:t>
            </a:r>
            <a:r>
              <a:rPr lang="en-US" dirty="0" err="1" smtClean="0"/>
              <a:t>Irenaeus</a:t>
            </a:r>
            <a:r>
              <a:rPr lang="en-US" dirty="0" smtClean="0"/>
              <a:t> interprets the like of God. And after saying a great deal about it, Ambrose says, ‘That soul is not in the image of God”</a:t>
            </a:r>
            <a:endParaRPr lang="en-US" dirty="0"/>
          </a:p>
        </p:txBody>
      </p:sp>
    </p:spTree>
    <p:extLst>
      <p:ext uri="{BB962C8B-B14F-4D97-AF65-F5344CB8AC3E}">
        <p14:creationId xmlns:p14="http://schemas.microsoft.com/office/powerpoint/2010/main" val="3231087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which God is not always present.’ In Eph. 5:9 and Col. 3:10 Paul shows that the image of God is the knowledge of God, righteousness, and truth. Peter Lombard is not afraid to say that original righteousness is the very likeness of God which he put into man.”</a:t>
            </a:r>
          </a:p>
          <a:p>
            <a:r>
              <a:rPr lang="en-US" dirty="0" smtClean="0"/>
              <a:t>“Since nature in its weakness cannot fear and love God or believe in him, it seeks and loves carnal things.”</a:t>
            </a:r>
          </a:p>
          <a:p>
            <a:r>
              <a:rPr lang="en-US" dirty="0" smtClean="0"/>
              <a:t>That is, in original sin, man is under the power of the devil. This is the state of death.</a:t>
            </a:r>
            <a:endParaRPr lang="en-US" dirty="0"/>
          </a:p>
        </p:txBody>
      </p:sp>
    </p:spTree>
    <p:extLst>
      <p:ext uri="{BB962C8B-B14F-4D97-AF65-F5344CB8AC3E}">
        <p14:creationId xmlns:p14="http://schemas.microsoft.com/office/powerpoint/2010/main" val="1784809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Text: Genesis 2:15-17</a:t>
            </a:r>
            <a:endParaRPr lang="en-US" dirty="0"/>
          </a:p>
        </p:txBody>
      </p:sp>
      <p:sp>
        <p:nvSpPr>
          <p:cNvPr id="3" name="Content Placeholder 2"/>
          <p:cNvSpPr>
            <a:spLocks noGrp="1"/>
          </p:cNvSpPr>
          <p:nvPr>
            <p:ph idx="1"/>
          </p:nvPr>
        </p:nvSpPr>
        <p:spPr/>
        <p:txBody>
          <a:bodyPr/>
          <a:lstStyle/>
          <a:p>
            <a:r>
              <a:rPr lang="en-US" dirty="0" smtClean="0"/>
              <a:t>“15 And the Lord God took the man and put him in the garden of Eden to work it and keep it. 16 And the Lord God commanded the man, saying, “You may surely eat of every tree of the garden, 17 but of the tree of the knowledge of good and evil you shall not eat, for in the day that you eat of it you shall surely die.” </a:t>
            </a:r>
            <a:endParaRPr lang="en-US" dirty="0"/>
          </a:p>
        </p:txBody>
      </p:sp>
    </p:spTree>
    <p:extLst>
      <p:ext uri="{BB962C8B-B14F-4D97-AF65-F5344CB8AC3E}">
        <p14:creationId xmlns:p14="http://schemas.microsoft.com/office/powerpoint/2010/main" val="833262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DiE”at</a:t>
            </a:r>
            <a:r>
              <a:rPr lang="en-US" dirty="0" smtClean="0"/>
              <a:t> 2:17</a:t>
            </a:r>
            <a:endParaRPr lang="en-US" dirty="0"/>
          </a:p>
        </p:txBody>
      </p:sp>
      <p:sp>
        <p:nvSpPr>
          <p:cNvPr id="3" name="Content Placeholder 2"/>
          <p:cNvSpPr>
            <a:spLocks noGrp="1"/>
          </p:cNvSpPr>
          <p:nvPr>
            <p:ph idx="1"/>
          </p:nvPr>
        </p:nvSpPr>
        <p:spPr/>
        <p:txBody>
          <a:bodyPr>
            <a:normAutofit lnSpcReduction="10000"/>
          </a:bodyPr>
          <a:lstStyle/>
          <a:p>
            <a:r>
              <a:rPr lang="en-US" dirty="0" smtClean="0"/>
              <a:t>“You shall die”</a:t>
            </a:r>
          </a:p>
          <a:p>
            <a:r>
              <a:rPr lang="en-US" dirty="0" smtClean="0"/>
              <a:t>Strong’s Number: 4191</a:t>
            </a:r>
          </a:p>
          <a:p>
            <a:r>
              <a:rPr lang="en-US" dirty="0" smtClean="0"/>
              <a:t>“</a:t>
            </a:r>
            <a:r>
              <a:rPr lang="en-US" dirty="0" err="1" smtClean="0"/>
              <a:t>Mut</a:t>
            </a:r>
            <a:r>
              <a:rPr lang="en-US" dirty="0" smtClean="0"/>
              <a:t>” (the “u” as in “flute” and the taw is “</a:t>
            </a:r>
            <a:r>
              <a:rPr lang="en-US" dirty="0" err="1" smtClean="0"/>
              <a:t>th</a:t>
            </a:r>
            <a:r>
              <a:rPr lang="en-US" dirty="0" smtClean="0"/>
              <a:t>” sound) = an infinitive absolute: expresses emphasis that establishes a continuous state or action. That is, “Warning, if you violate this commandment, you will enter into the state of death!”</a:t>
            </a:r>
          </a:p>
          <a:p>
            <a:r>
              <a:rPr lang="en-US" dirty="0" smtClean="0"/>
              <a:t>He will then be in the state of death.</a:t>
            </a:r>
            <a:endParaRPr lang="en-US" dirty="0"/>
          </a:p>
        </p:txBody>
      </p:sp>
    </p:spTree>
    <p:extLst>
      <p:ext uri="{BB962C8B-B14F-4D97-AF65-F5344CB8AC3E}">
        <p14:creationId xmlns:p14="http://schemas.microsoft.com/office/powerpoint/2010/main" val="2039734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Fascinating!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the command is broken, however, Adam and Eve do not fall over and physically die.</a:t>
            </a:r>
          </a:p>
          <a:p>
            <a:r>
              <a:rPr lang="en-US" dirty="0" smtClean="0"/>
              <a:t>They were still physically alive.</a:t>
            </a:r>
          </a:p>
          <a:p>
            <a:r>
              <a:rPr lang="en-US" dirty="0" smtClean="0"/>
              <a:t>But God’s Word does not lie.</a:t>
            </a:r>
          </a:p>
          <a:p>
            <a:r>
              <a:rPr lang="en-US" dirty="0" smtClean="0"/>
              <a:t>That is, when they violated the commandment, they entered into a state of death even while they were physically still alive. After they violated God’s law, they were </a:t>
            </a:r>
            <a:r>
              <a:rPr lang="en-US" i="1" dirty="0" smtClean="0"/>
              <a:t>both</a:t>
            </a:r>
            <a:r>
              <a:rPr lang="en-US" dirty="0" smtClean="0"/>
              <a:t> alive (in some sense) </a:t>
            </a:r>
            <a:r>
              <a:rPr lang="en-US" i="1" dirty="0" smtClean="0"/>
              <a:t>and</a:t>
            </a:r>
            <a:r>
              <a:rPr lang="en-US" dirty="0" smtClean="0"/>
              <a:t> dead in another sense.</a:t>
            </a:r>
            <a:endParaRPr lang="en-US" dirty="0"/>
          </a:p>
        </p:txBody>
      </p:sp>
    </p:spTree>
    <p:extLst>
      <p:ext uri="{BB962C8B-B14F-4D97-AF65-F5344CB8AC3E}">
        <p14:creationId xmlns:p14="http://schemas.microsoft.com/office/powerpoint/2010/main" val="3578680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3:3</a:t>
            </a:r>
            <a:endParaRPr lang="en-US" dirty="0"/>
          </a:p>
        </p:txBody>
      </p:sp>
      <p:sp>
        <p:nvSpPr>
          <p:cNvPr id="3" name="Content Placeholder 2"/>
          <p:cNvSpPr>
            <a:spLocks noGrp="1"/>
          </p:cNvSpPr>
          <p:nvPr>
            <p:ph idx="1"/>
          </p:nvPr>
        </p:nvSpPr>
        <p:spPr/>
        <p:txBody>
          <a:bodyPr>
            <a:normAutofit lnSpcReduction="10000"/>
          </a:bodyPr>
          <a:lstStyle/>
          <a:p>
            <a:r>
              <a:rPr lang="en-US" dirty="0" smtClean="0"/>
              <a:t>Eve says, “but God said, ‘You shall not eat of the fruit of the tree that is in the midst of the garden, neither shall you touch it [which adds to the Word of God...interesting], lest you </a:t>
            </a:r>
            <a:r>
              <a:rPr lang="en-US" b="1" u="sng" dirty="0" smtClean="0"/>
              <a:t>die.</a:t>
            </a:r>
            <a:r>
              <a:rPr lang="en-US" dirty="0" smtClean="0"/>
              <a:t>”</a:t>
            </a:r>
          </a:p>
          <a:p>
            <a:endParaRPr lang="en-US" dirty="0"/>
          </a:p>
          <a:p>
            <a:r>
              <a:rPr lang="en-US" dirty="0" smtClean="0"/>
              <a:t>Here the same word as in Genesis 2:17 is presented as in “die as a penalty = be put to death and more precisely to be ‘inflicted by God.’” That is, they entered into an affliction.</a:t>
            </a:r>
            <a:endParaRPr lang="en-US" dirty="0"/>
          </a:p>
        </p:txBody>
      </p:sp>
    </p:spTree>
    <p:extLst>
      <p:ext uri="{BB962C8B-B14F-4D97-AF65-F5344CB8AC3E}">
        <p14:creationId xmlns:p14="http://schemas.microsoft.com/office/powerpoint/2010/main" val="858947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elaboration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normative OT teaching about death is presented in Gen. 3:3, where God warns Adam and Eve that death is the result of rebellion against his commands. Since God’s purpose for our first parents was never ending life, the introduction of death was an undesirable but a necessary result of disobedience. The physical corruption of the human body and the consequent suffering and pain brought about by the fall were only the obvious symptoms of death.” (Theological Wordbook of the Old Testament, Vol. I, pg. 497)</a:t>
            </a:r>
            <a:endParaRPr lang="en-US" dirty="0"/>
          </a:p>
        </p:txBody>
      </p:sp>
    </p:spTree>
    <p:extLst>
      <p:ext uri="{BB962C8B-B14F-4D97-AF65-F5344CB8AC3E}">
        <p14:creationId xmlns:p14="http://schemas.microsoft.com/office/powerpoint/2010/main" val="3841417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Continuation</a:t>
            </a:r>
            <a:endParaRPr lang="en-US" dirty="0"/>
          </a:p>
        </p:txBody>
      </p:sp>
      <p:sp>
        <p:nvSpPr>
          <p:cNvPr id="3" name="Content Placeholder 2"/>
          <p:cNvSpPr>
            <a:spLocks noGrp="1"/>
          </p:cNvSpPr>
          <p:nvPr>
            <p:ph idx="1"/>
          </p:nvPr>
        </p:nvSpPr>
        <p:spPr/>
        <p:txBody>
          <a:bodyPr/>
          <a:lstStyle/>
          <a:p>
            <a:r>
              <a:rPr lang="en-US" dirty="0" smtClean="0"/>
              <a:t>“Death is the consequence and the punishment of sin. It originated with sin. A grand theme of the OT is God’s holiness, which separates him from all that is not in harmony of his character. Death, then, in the OT means ultimate separation from God due to sin. And sin is any rebellion or lack of conformity to his holy will.”</a:t>
            </a:r>
          </a:p>
          <a:p>
            <a:pPr indent="0">
              <a:buNone/>
            </a:pPr>
            <a:r>
              <a:rPr lang="en-US" dirty="0"/>
              <a:t>	</a:t>
            </a:r>
            <a:r>
              <a:rPr lang="en-US" dirty="0" smtClean="0"/>
              <a:t>-- Wordbook of the Old Testament, Vol. 1, pg. 497</a:t>
            </a:r>
            <a:endParaRPr lang="en-US" dirty="0"/>
          </a:p>
        </p:txBody>
      </p:sp>
    </p:spTree>
    <p:extLst>
      <p:ext uri="{BB962C8B-B14F-4D97-AF65-F5344CB8AC3E}">
        <p14:creationId xmlns:p14="http://schemas.microsoft.com/office/powerpoint/2010/main" val="1895577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is original sin</a:t>
            </a:r>
            <a:endParaRPr lang="en-US" dirty="0"/>
          </a:p>
        </p:txBody>
      </p:sp>
      <p:sp>
        <p:nvSpPr>
          <p:cNvPr id="3" name="Content Placeholder 2"/>
          <p:cNvSpPr>
            <a:spLocks noGrp="1"/>
          </p:cNvSpPr>
          <p:nvPr>
            <p:ph idx="1"/>
          </p:nvPr>
        </p:nvSpPr>
        <p:spPr/>
        <p:txBody>
          <a:bodyPr/>
          <a:lstStyle/>
          <a:p>
            <a:r>
              <a:rPr lang="en-US" dirty="0" smtClean="0"/>
              <a:t>This separation from God needs to be soaked in.</a:t>
            </a:r>
          </a:p>
          <a:p>
            <a:r>
              <a:rPr lang="en-US" dirty="0" smtClean="0"/>
              <a:t>God is life. In Him is life.</a:t>
            </a:r>
          </a:p>
          <a:p>
            <a:r>
              <a:rPr lang="en-US" dirty="0" smtClean="0"/>
              <a:t>To be separated from Him is death.</a:t>
            </a:r>
          </a:p>
          <a:p>
            <a:r>
              <a:rPr lang="en-US" dirty="0" smtClean="0"/>
              <a:t>This CONDITION of the Fall “death” is Original Sin. This is the church’s “handle” for the elaboration of Genesis 2 and 3 “die”.</a:t>
            </a:r>
          </a:p>
        </p:txBody>
      </p:sp>
    </p:spTree>
    <p:extLst>
      <p:ext uri="{BB962C8B-B14F-4D97-AF65-F5344CB8AC3E}">
        <p14:creationId xmlns:p14="http://schemas.microsoft.com/office/powerpoint/2010/main" val="1353448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“Symptoms”</a:t>
            </a:r>
            <a:endParaRPr lang="en-US" dirty="0"/>
          </a:p>
        </p:txBody>
      </p:sp>
      <p:sp>
        <p:nvSpPr>
          <p:cNvPr id="3" name="Content Placeholder 2"/>
          <p:cNvSpPr>
            <a:spLocks noGrp="1"/>
          </p:cNvSpPr>
          <p:nvPr>
            <p:ph idx="1"/>
          </p:nvPr>
        </p:nvSpPr>
        <p:spPr/>
        <p:txBody>
          <a:bodyPr>
            <a:normAutofit lnSpcReduction="10000"/>
          </a:bodyPr>
          <a:lstStyle/>
          <a:p>
            <a:r>
              <a:rPr lang="en-US" dirty="0" smtClean="0"/>
              <a:t>As mentioned last time:</a:t>
            </a:r>
          </a:p>
          <a:p>
            <a:pPr marL="342900" indent="-342900">
              <a:buAutoNum type="arabicPeriod"/>
            </a:pPr>
            <a:r>
              <a:rPr lang="en-US" dirty="0" smtClean="0"/>
              <a:t>Towards God: Genesis 3:8: hiding from</a:t>
            </a:r>
          </a:p>
          <a:p>
            <a:pPr marL="342900" indent="-342900">
              <a:buAutoNum type="arabicPeriod"/>
            </a:pPr>
            <a:r>
              <a:rPr lang="en-US" dirty="0" smtClean="0"/>
              <a:t>Towards neighbor: Genesis 3:12: hostility &amp; blame against</a:t>
            </a:r>
          </a:p>
          <a:p>
            <a:pPr marL="342900" indent="-342900">
              <a:buAutoNum type="arabicPeriod"/>
            </a:pPr>
            <a:r>
              <a:rPr lang="en-US" dirty="0" smtClean="0"/>
              <a:t>Towards self: Genesis 3:7: shame &amp; guilt (shame = something is wrong with me; guilt = I did something wrong)</a:t>
            </a:r>
          </a:p>
          <a:p>
            <a:pPr indent="0">
              <a:buNone/>
            </a:pPr>
            <a:r>
              <a:rPr lang="en-US" dirty="0" smtClean="0"/>
              <a:t>...again, these are only symptoms; like sneezing can be a symptom of a cold...the real problem is much deeper</a:t>
            </a:r>
            <a:endParaRPr lang="en-US" dirty="0"/>
          </a:p>
        </p:txBody>
      </p:sp>
    </p:spTree>
    <p:extLst>
      <p:ext uri="{BB962C8B-B14F-4D97-AF65-F5344CB8AC3E}">
        <p14:creationId xmlns:p14="http://schemas.microsoft.com/office/powerpoint/2010/main" val="27994366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217</TotalTime>
  <Words>1328</Words>
  <Application>Microsoft Office PowerPoint</Application>
  <PresentationFormat>On-screen Show (4:3)</PresentationFormat>
  <Paragraphs>54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Couture</vt:lpstr>
      <vt:lpstr>Tuesday night Bible Study: The Fall part 2: “Death”</vt:lpstr>
      <vt:lpstr>The Text: Genesis 2:15-17</vt:lpstr>
      <vt:lpstr>“DiE”at 2:17</vt:lpstr>
      <vt:lpstr>Fascinating!</vt:lpstr>
      <vt:lpstr>Genesis 3:3</vt:lpstr>
      <vt:lpstr>elaboration</vt:lpstr>
      <vt:lpstr>Continuation</vt:lpstr>
      <vt:lpstr>This is original sin</vt:lpstr>
      <vt:lpstr>Recall “Symptoms”</vt:lpstr>
      <vt:lpstr>General descriptors</vt:lpstr>
      <vt:lpstr>Rich elaboration</vt:lpstr>
      <vt:lpstr>Continuation</vt:lpstr>
      <vt:lpstr>Confessional witness</vt:lpstr>
      <vt:lpstr>Apology of the A.C.</vt:lpstr>
      <vt:lpstr>continuation</vt:lpstr>
      <vt:lpstr>Continuation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night Bible Study: The Fall part 2: “Death”</dc:title>
  <dc:creator>AEspinosa</dc:creator>
  <cp:lastModifiedBy>AEspinosa</cp:lastModifiedBy>
  <cp:revision>12</cp:revision>
  <dcterms:created xsi:type="dcterms:W3CDTF">2015-01-28T01:21:47Z</dcterms:created>
  <dcterms:modified xsi:type="dcterms:W3CDTF">2015-01-28T04:59:44Z</dcterms:modified>
</cp:coreProperties>
</file>