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1" r:id="rId5"/>
    <p:sldId id="258" r:id="rId6"/>
    <p:sldId id="260"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4F2C5A-5671-4C14-A179-B3787DC60870}" type="datetimeFigureOut">
              <a:rPr lang="en-US" smtClean="0"/>
              <a:pPr/>
              <a:t>4/10/2014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4D5C1CA-2BEC-42C3-A6ED-9E71A70A0C1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F2C5A-5671-4C14-A179-B3787DC60870}"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5C1CA-2BEC-42C3-A6ED-9E71A70A0C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F2C5A-5671-4C14-A179-B3787DC60870}"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5C1CA-2BEC-42C3-A6ED-9E71A70A0C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4F2C5A-5671-4C14-A179-B3787DC60870}"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5C1CA-2BEC-42C3-A6ED-9E71A70A0C1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4F2C5A-5671-4C14-A179-B3787DC60870}" type="datetimeFigureOut">
              <a:rPr lang="en-US" smtClean="0"/>
              <a:pPr/>
              <a:t>4/10/2014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4D5C1CA-2BEC-42C3-A6ED-9E71A70A0C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4F2C5A-5671-4C14-A179-B3787DC60870}"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5C1CA-2BEC-42C3-A6ED-9E71A70A0C1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4F2C5A-5671-4C14-A179-B3787DC60870}" type="datetimeFigureOut">
              <a:rPr lang="en-US" smtClean="0"/>
              <a:pPr/>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5C1CA-2BEC-42C3-A6ED-9E71A70A0C1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4F2C5A-5671-4C14-A179-B3787DC60870}" type="datetimeFigureOut">
              <a:rPr lang="en-US" smtClean="0"/>
              <a:pPr/>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5C1CA-2BEC-42C3-A6ED-9E71A70A0C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F2C5A-5671-4C14-A179-B3787DC60870}" type="datetimeFigureOut">
              <a:rPr lang="en-US" smtClean="0"/>
              <a:pPr/>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5C1CA-2BEC-42C3-A6ED-9E71A70A0C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4F2C5A-5671-4C14-A179-B3787DC60870}"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5C1CA-2BEC-42C3-A6ED-9E71A70A0C1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4F2C5A-5671-4C14-A179-B3787DC60870}" type="datetimeFigureOut">
              <a:rPr lang="en-US" smtClean="0"/>
              <a:pPr/>
              <a:t>4/10/2014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4D5C1CA-2BEC-42C3-A6ED-9E71A70A0C1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84F2C5A-5671-4C14-A179-B3787DC60870}" type="datetimeFigureOut">
              <a:rPr lang="en-US" smtClean="0"/>
              <a:pPr/>
              <a:t>4/10/2014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4D5C1CA-2BEC-42C3-A6ED-9E71A70A0C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Rev. Alfonso O. Espinosa, Ph.D.</a:t>
            </a:r>
          </a:p>
          <a:p>
            <a:r>
              <a:rPr lang="en-US" dirty="0" smtClean="0"/>
              <a:t>Concordia University</a:t>
            </a:r>
          </a:p>
          <a:p>
            <a:r>
              <a:rPr lang="en-US" dirty="0" smtClean="0"/>
              <a:t>April, 2014</a:t>
            </a:r>
            <a:endParaRPr lang="en-US" dirty="0"/>
          </a:p>
        </p:txBody>
      </p:sp>
      <p:sp>
        <p:nvSpPr>
          <p:cNvPr id="2" name="Title 1"/>
          <p:cNvSpPr>
            <a:spLocks noGrp="1"/>
          </p:cNvSpPr>
          <p:nvPr>
            <p:ph type="ctrTitle"/>
          </p:nvPr>
        </p:nvSpPr>
        <p:spPr/>
        <p:txBody>
          <a:bodyPr/>
          <a:lstStyle/>
          <a:p>
            <a:r>
              <a:rPr lang="en-US" dirty="0" err="1" smtClean="0"/>
              <a:t>Systematics</a:t>
            </a:r>
            <a:r>
              <a:rPr lang="en-US" dirty="0" smtClean="0"/>
              <a:t> 3 Lecture 14: Election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Witness continued…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Scripture maintains an unanswerable question which does not surprise us: </a:t>
            </a:r>
            <a:r>
              <a:rPr lang="en-US" b="1" i="1" dirty="0" smtClean="0"/>
              <a:t>“why some, not others?”</a:t>
            </a:r>
            <a:endParaRPr lang="en-US" dirty="0" smtClean="0"/>
          </a:p>
          <a:p>
            <a:pPr algn="just">
              <a:buNone/>
            </a:pPr>
            <a:r>
              <a:rPr lang="en-US" dirty="0" smtClean="0"/>
              <a:t>Romans 11:33: </a:t>
            </a:r>
            <a:r>
              <a:rPr lang="en-US" i="1" dirty="0" smtClean="0"/>
              <a:t>“Oh, the depth of the riches and wisdom and knowledge of God! How unsearchable are his judgments and how inscrutable his ways!”</a:t>
            </a:r>
          </a:p>
          <a:p>
            <a:pPr algn="just">
              <a:buNone/>
            </a:pPr>
            <a:r>
              <a:rPr lang="en-US" i="1" dirty="0" smtClean="0"/>
              <a:t>Along these lines, Scripture is clear that total depravity is a reality which means that by nature all people resist God (“All have turned aside” – Rom. 3:12), AND Scripture is also clear that it is ONLY by God’s grace that anyone comes to faith (Titus 3:5).</a:t>
            </a:r>
          </a:p>
          <a:p>
            <a:pPr algn="just">
              <a:buNone/>
            </a:pPr>
            <a:r>
              <a:rPr lang="en-US" i="1" dirty="0" smtClean="0"/>
              <a:t>So: 1) God desires all to be saved; 2) God sent Christ for all; 3) Christ died for all; 4) God sends His Word to all; 4) People are saved by grace alone and all resist...and yet not all are saved.</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 from Pieper Vol. II, 49</a:t>
            </a:r>
            <a:endParaRPr lang="en-US" dirty="0"/>
          </a:p>
        </p:txBody>
      </p:sp>
      <p:sp>
        <p:nvSpPr>
          <p:cNvPr id="3" name="Content Placeholder 2"/>
          <p:cNvSpPr>
            <a:spLocks noGrp="1"/>
          </p:cNvSpPr>
          <p:nvPr>
            <p:ph sz="quarter" idx="1"/>
          </p:nvPr>
        </p:nvSpPr>
        <p:spPr/>
        <p:txBody>
          <a:bodyPr>
            <a:normAutofit/>
          </a:bodyPr>
          <a:lstStyle/>
          <a:p>
            <a:r>
              <a:rPr lang="en-US" dirty="0" smtClean="0"/>
              <a:t>There are 3 lights:</a:t>
            </a:r>
          </a:p>
          <a:p>
            <a:pPr>
              <a:buNone/>
            </a:pPr>
            <a:endParaRPr lang="en-US" dirty="0" smtClean="0"/>
          </a:p>
          <a:p>
            <a:pPr marL="514350" indent="-514350" algn="just">
              <a:buAutoNum type="arabicParenR"/>
            </a:pPr>
            <a:r>
              <a:rPr lang="en-US" dirty="0" smtClean="0"/>
              <a:t>Light of nature: insolvable how it can be just that the good should be afflicted and that the wicked should prosper.</a:t>
            </a:r>
          </a:p>
          <a:p>
            <a:pPr marL="514350" indent="-514350">
              <a:buAutoNum type="arabicParenR"/>
            </a:pPr>
            <a:endParaRPr lang="en-US" dirty="0" smtClean="0"/>
          </a:p>
          <a:p>
            <a:pPr marL="514350" indent="-514350" algn="just">
              <a:buAutoNum type="arabicParenR"/>
            </a:pPr>
            <a:r>
              <a:rPr lang="en-US" dirty="0" smtClean="0"/>
              <a:t>Light of grace: insolvable how God can damn him who, by his own powers, can do nothing but sin and become guilty.</a:t>
            </a:r>
          </a:p>
          <a:p>
            <a:pPr marL="514350" indent="-514350">
              <a:buAutoNum type="arabicParenR"/>
            </a:pPr>
            <a:endParaRPr lang="en-US" dirty="0" smtClean="0"/>
          </a:p>
          <a:p>
            <a:pPr marL="514350" indent="-514350" algn="just">
              <a:buAutoNum type="arabicParenR"/>
            </a:pPr>
            <a:r>
              <a:rPr lang="en-US" dirty="0" smtClean="0"/>
              <a:t>Light of glory: God will, however, be shown most righteous and just. The “contradiction” is only seeming.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a:t>
            </a:r>
            <a:endParaRPr lang="en-US" dirty="0"/>
          </a:p>
        </p:txBody>
      </p:sp>
      <p:sp>
        <p:nvSpPr>
          <p:cNvPr id="3" name="Content Placeholder 2"/>
          <p:cNvSpPr>
            <a:spLocks noGrp="1"/>
          </p:cNvSpPr>
          <p:nvPr>
            <p:ph sz="quarter" idx="1"/>
          </p:nvPr>
        </p:nvSpPr>
        <p:spPr/>
        <p:txBody>
          <a:bodyPr/>
          <a:lstStyle/>
          <a:p>
            <a:r>
              <a:rPr lang="en-US" dirty="0" smtClean="0"/>
              <a:t>Epitome, Article XI: Election</a:t>
            </a:r>
          </a:p>
          <a:p>
            <a:pPr marL="514350" indent="-514350" algn="just">
              <a:buAutoNum type="arabicPeriod"/>
            </a:pPr>
            <a:r>
              <a:rPr lang="en-US" dirty="0" smtClean="0"/>
              <a:t>Distinguish between the foreknowledge and the eternal election of God [note: Pieper says sometimes it is a legitimate synonym, Vol. III, 488; though generally foreknowledge is to KNOW; election is to CAUSE]</a:t>
            </a:r>
          </a:p>
          <a:p>
            <a:pPr marL="514350" indent="-514350" algn="just">
              <a:buAutoNum type="arabicPeriod"/>
            </a:pPr>
            <a:r>
              <a:rPr lang="en-US" dirty="0" smtClean="0"/>
              <a:t>Foreknowledge extends over good and evil; election extends only over the children of God.</a:t>
            </a:r>
          </a:p>
          <a:p>
            <a:pPr marL="514350" indent="-514350" algn="just">
              <a:buAutoNum type="arabicPeriod"/>
            </a:pPr>
            <a:r>
              <a:rPr lang="en-US" dirty="0" smtClean="0"/>
              <a:t>“We are not to investigate this </a:t>
            </a:r>
            <a:r>
              <a:rPr lang="en-US" dirty="0" err="1" smtClean="0"/>
              <a:t>predistination</a:t>
            </a:r>
            <a:r>
              <a:rPr lang="en-US" dirty="0" smtClean="0"/>
              <a:t> in the secret counsel of god, but it is to be looked for in the Word, where he has revealed it.”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lstStyle/>
          <a:p>
            <a:pPr algn="just">
              <a:buNone/>
            </a:pPr>
            <a:r>
              <a:rPr lang="en-US" dirty="0" smtClean="0"/>
              <a:t>4. “The Word of God, however, leads us to Christ, who is ‘the book of life’ in which all who are to be eternally saved are inscribed and elected, as it is written, ‘He chose us in him before the foundation of the world’ (Eph. 1:4).”</a:t>
            </a:r>
          </a:p>
          <a:p>
            <a:pPr>
              <a:buNone/>
            </a:pPr>
            <a:endParaRPr lang="en-US" dirty="0" smtClean="0"/>
          </a:p>
          <a:p>
            <a:pPr algn="just">
              <a:buNone/>
            </a:pPr>
            <a:r>
              <a:rPr lang="en-US" dirty="0" smtClean="0"/>
              <a:t>5. “This Christ calls all sinners to himself and promises them refreshment.”</a:t>
            </a:r>
          </a:p>
          <a:p>
            <a:pPr>
              <a:buNone/>
            </a:pPr>
            <a:endParaRPr lang="en-US" dirty="0" smtClean="0"/>
          </a:p>
          <a:p>
            <a:pPr algn="just">
              <a:buNone/>
            </a:pPr>
            <a:r>
              <a:rPr lang="en-US" dirty="0" smtClean="0"/>
              <a:t>6. “Therefore we should not judge this election of ours to eternal life on the basis either of reason or of God’s law.”</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lstStyle/>
          <a:p>
            <a:pPr algn="just">
              <a:buNone/>
            </a:pPr>
            <a:r>
              <a:rPr lang="en-US" dirty="0" smtClean="0"/>
              <a:t>7. “We must learn about Christ from the holy Gospel alone, which clearly testifies that ‘God has consigned all men to disobedience, that he may have mercy upon all’ (Rom. 11:32),”</a:t>
            </a:r>
          </a:p>
          <a:p>
            <a:pPr>
              <a:buNone/>
            </a:pPr>
            <a:endParaRPr lang="en-US" dirty="0" smtClean="0"/>
          </a:p>
          <a:p>
            <a:pPr>
              <a:buNone/>
            </a:pPr>
            <a:r>
              <a:rPr lang="en-US" dirty="0" smtClean="0"/>
              <a:t>8. Stick to “the revealed will of God.”</a:t>
            </a:r>
          </a:p>
          <a:p>
            <a:pPr>
              <a:buNone/>
            </a:pPr>
            <a:endParaRPr lang="en-US" dirty="0" smtClean="0"/>
          </a:p>
          <a:p>
            <a:pPr algn="just">
              <a:buNone/>
            </a:pPr>
            <a:r>
              <a:rPr lang="en-US" dirty="0" smtClean="0"/>
              <a:t>9. “[The Lord] directs men first to repent, to acknowledge their sins, to believe in Christ, and to obey God, and only then does he speak of the mystery of God’s eternal election.”</a:t>
            </a:r>
          </a:p>
          <a:p>
            <a:pPr algn="just">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normAutofit fontScale="92500"/>
          </a:bodyPr>
          <a:lstStyle/>
          <a:p>
            <a:pPr algn="just">
              <a:buNone/>
            </a:pPr>
            <a:r>
              <a:rPr lang="en-US" dirty="0" smtClean="0"/>
              <a:t>10. “The cause of condemnation is that men either do not hear the Word of God at all but willfully despise it, harden their ears and their hearts, and thus bar the ordinary way for the Holy Spirit, so that he cannot work in them; or, if they do hear the Word, they cast it to the wind and pay no attention to it. The fault does not lie in God or his election, but in their own wickedness.”</a:t>
            </a:r>
          </a:p>
          <a:p>
            <a:pPr algn="just">
              <a:buNone/>
            </a:pPr>
            <a:endParaRPr lang="en-US" dirty="0" smtClean="0"/>
          </a:p>
          <a:p>
            <a:pPr algn="just">
              <a:buNone/>
            </a:pPr>
            <a:r>
              <a:rPr lang="en-US" dirty="0" smtClean="0"/>
              <a:t>11. Those who are the elect are so only “out of pure grace in Christ.” </a:t>
            </a:r>
          </a:p>
          <a:p>
            <a:pPr algn="just">
              <a:buNone/>
            </a:pPr>
            <a:endParaRPr lang="en-US" dirty="0" smtClean="0"/>
          </a:p>
          <a:p>
            <a:pPr algn="just">
              <a:buNone/>
            </a:pPr>
            <a:r>
              <a:rPr lang="en-US" dirty="0" smtClean="0"/>
              <a:t>12. Finally, the Christian is put forth every effort to live according to the will of God and “to confirm [their] call” (2 Peter 1:10).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Solid Declaration, Article XI: Election</a:t>
            </a:r>
          </a:p>
          <a:p>
            <a:pPr marL="514350" indent="-514350">
              <a:buNone/>
            </a:pPr>
            <a:r>
              <a:rPr lang="en-US" dirty="0" smtClean="0"/>
              <a:t>1. Foreknowledge does set a limit and measure for evil.</a:t>
            </a:r>
          </a:p>
          <a:p>
            <a:pPr marL="514350" indent="-514350">
              <a:buNone/>
            </a:pPr>
            <a:r>
              <a:rPr lang="en-US" dirty="0" smtClean="0"/>
              <a:t>2. Election is a cause for our salvation.</a:t>
            </a:r>
          </a:p>
          <a:p>
            <a:pPr marL="514350" indent="-514350">
              <a:buNone/>
            </a:pPr>
            <a:r>
              <a:rPr lang="en-US" dirty="0" smtClean="0"/>
              <a:t>3. To go into God’s inscrutable counsel:</a:t>
            </a:r>
          </a:p>
          <a:p>
            <a:pPr marL="514350" indent="-514350">
              <a:buNone/>
            </a:pPr>
            <a:r>
              <a:rPr lang="en-US" dirty="0" smtClean="0"/>
              <a:t>	</a:t>
            </a:r>
            <a:r>
              <a:rPr lang="en-US" dirty="0" smtClean="0"/>
              <a:t>a. leads to false security and impenitence</a:t>
            </a:r>
          </a:p>
          <a:p>
            <a:pPr marL="514350" indent="-514350">
              <a:buNone/>
            </a:pPr>
            <a:r>
              <a:rPr lang="en-US" dirty="0" smtClean="0"/>
              <a:t>	</a:t>
            </a:r>
            <a:r>
              <a:rPr lang="en-US" dirty="0" smtClean="0"/>
              <a:t>OR</a:t>
            </a:r>
          </a:p>
          <a:p>
            <a:pPr marL="514350" indent="-514350">
              <a:buNone/>
            </a:pPr>
            <a:r>
              <a:rPr lang="en-US" dirty="0" smtClean="0"/>
              <a:t>	</a:t>
            </a:r>
            <a:r>
              <a:rPr lang="en-US" dirty="0" smtClean="0"/>
              <a:t>b. anxiety and despair</a:t>
            </a:r>
          </a:p>
          <a:p>
            <a:pPr marL="514350" indent="-514350">
              <a:buNone/>
            </a:pPr>
            <a:r>
              <a:rPr lang="en-US" dirty="0" smtClean="0"/>
              <a:t>4. But God has given to the elect Scripture “to reproof, correction, and improvement” (2 Tim. 3:16)</a:t>
            </a:r>
          </a:p>
          <a:p>
            <a:pPr marL="514350" indent="-514350">
              <a:buNone/>
            </a:pPr>
            <a:r>
              <a:rPr lang="en-US" dirty="0" smtClean="0"/>
              <a:t>5. We must treat election as “one unit” with…justification,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lstStyle/>
          <a:p>
            <a:pPr>
              <a:buNone/>
            </a:pPr>
            <a:r>
              <a:rPr lang="en-US" dirty="0" smtClean="0"/>
              <a:t>6. For assurance go back to your call…through the Word!</a:t>
            </a:r>
          </a:p>
          <a:p>
            <a:pPr>
              <a:buNone/>
            </a:pPr>
            <a:r>
              <a:rPr lang="en-US" dirty="0" smtClean="0"/>
              <a:t>7. For assurance go back to “the promise of the Gospel.”</a:t>
            </a:r>
          </a:p>
          <a:p>
            <a:pPr>
              <a:buNone/>
            </a:pPr>
            <a:r>
              <a:rPr lang="en-US" dirty="0" smtClean="0"/>
              <a:t>8. As a result, “Though this is still very weak in them, they nevertheless hunger and thirst after righteousness (Matt. 5:6).” [note: Scripture itself leads us to return to this state, confessing our sins and holding to Christ…election is secure this way]</a:t>
            </a:r>
          </a:p>
          <a:p>
            <a:pPr>
              <a:buNone/>
            </a:pPr>
            <a:r>
              <a:rPr lang="en-US" dirty="0" smtClean="0"/>
              <a:t>9. Follow the order in the Epistle of the Romans!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Solid Declaration, Article XI: Election</a:t>
            </a:r>
          </a:p>
          <a:p>
            <a:pPr algn="just">
              <a:buNone/>
            </a:pPr>
            <a:r>
              <a:rPr lang="en-US" dirty="0" smtClean="0"/>
              <a:t>“Furthermore, God wanted to insure my salvation so firmly and certainly – for due to the weakness and wickedness of our flesh it could easily slip from our fingers, and through the deceit and power of the devil and the world it could easily be snatched and taken from our hands – that he ordained my salvation in his eternal purpose, which cannot fail or be overthrown, and put it for safekeeping into the almighty hand of our </a:t>
            </a:r>
            <a:r>
              <a:rPr lang="en-US" dirty="0" err="1" smtClean="0"/>
              <a:t>Saviour</a:t>
            </a:r>
            <a:r>
              <a:rPr lang="en-US" dirty="0" smtClean="0"/>
              <a:t>, Jesus Christ, out of which no one can pluck us (John 10:28). For this reason, too, Paul asks, Since we are called according to the purpose of God, ‘who will separate us from the love of God in Christ?’ (Rom. 8:35).”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72400" cy="1143000"/>
          </a:xfrm>
        </p:spPr>
        <p:txBody>
          <a:bodyPr/>
          <a:lstStyle/>
          <a:p>
            <a:r>
              <a:rPr lang="en-US" dirty="0" smtClean="0"/>
              <a:t>Confessional Witness continued…</a:t>
            </a:r>
            <a:endParaRPr lang="en-US" dirty="0"/>
          </a:p>
        </p:txBody>
      </p:sp>
      <p:sp>
        <p:nvSpPr>
          <p:cNvPr id="3" name="Content Placeholder 2"/>
          <p:cNvSpPr>
            <a:spLocks noGrp="1"/>
          </p:cNvSpPr>
          <p:nvPr>
            <p:ph sz="quarter" idx="1"/>
          </p:nvPr>
        </p:nvSpPr>
        <p:spPr/>
        <p:txBody>
          <a:bodyPr/>
          <a:lstStyle/>
          <a:p>
            <a:r>
              <a:rPr lang="en-US" dirty="0" smtClean="0"/>
              <a:t>“We should accordingly consider God’s eternal election in Christ, and not outside of or apart from Christ.”</a:t>
            </a:r>
          </a:p>
          <a:p>
            <a:endParaRPr lang="en-US" dirty="0" smtClean="0"/>
          </a:p>
          <a:p>
            <a:r>
              <a:rPr lang="en-US" dirty="0" smtClean="0"/>
              <a:t>“According to Christ’s teaching they are to desist from sin, repent, believe his promise, and trust in him completely and entirely. And since we are unable to do this by our own powers, the Holy Spirit wills to work such repentance and faith in us through the Word and sacraments.”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Beginning with a story from St. John Evangelical Lutheran Church, Covina…</a:t>
            </a:r>
            <a:endParaRPr lang="en-US" dirty="0"/>
          </a:p>
        </p:txBody>
      </p:sp>
      <p:sp>
        <p:nvSpPr>
          <p:cNvPr id="3" name="Content Placeholder 2"/>
          <p:cNvSpPr>
            <a:spLocks noGrp="1"/>
          </p:cNvSpPr>
          <p:nvPr>
            <p:ph sz="quarter" idx="1"/>
          </p:nvPr>
        </p:nvSpPr>
        <p:spPr/>
        <p:txBody>
          <a:bodyPr/>
          <a:lstStyle/>
          <a:p>
            <a:pPr algn="just"/>
            <a:r>
              <a:rPr lang="en-US" dirty="0" smtClean="0"/>
              <a:t>I had a member who was regular and frequent in divine service and furthermore was quite active in fellowship activities, </a:t>
            </a:r>
            <a:r>
              <a:rPr lang="en-US" b="1" i="1" dirty="0" smtClean="0"/>
              <a:t>but she would never come to Bible Study.</a:t>
            </a:r>
          </a:p>
          <a:p>
            <a:pPr algn="just"/>
            <a:endParaRPr lang="en-US" b="1" i="1" dirty="0" smtClean="0"/>
          </a:p>
          <a:p>
            <a:pPr algn="just"/>
            <a:r>
              <a:rPr lang="en-US" dirty="0" smtClean="0"/>
              <a:t>After waiting too long to speak to her about this, she shared with me that the reason she stopped going to Bible Study was because the last Bible Study she had attended (conducted by one of my predecessors) was on the article of election.</a:t>
            </a:r>
          </a:p>
          <a:p>
            <a:pPr algn="just"/>
            <a:endParaRPr lang="en-US" dirty="0" smtClean="0"/>
          </a:p>
          <a:p>
            <a:pPr algn="just"/>
            <a:r>
              <a:rPr lang="en-US" dirty="0" smtClean="0"/>
              <a:t>She said she walked away absolutely </a:t>
            </a:r>
            <a:r>
              <a:rPr lang="en-US" b="1" i="1" dirty="0" smtClean="0"/>
              <a:t>terrified.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Confessional Witness concluded…</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“…God punishes sin with sin…Hence </a:t>
            </a:r>
            <a:r>
              <a:rPr lang="en-US" dirty="0" err="1" smtClean="0"/>
              <a:t>Pharoah</a:t>
            </a:r>
            <a:r>
              <a:rPr lang="en-US" dirty="0" smtClean="0"/>
              <a:t>…did not perish because God did not want to grant him salvation or because it was God’s good pleasure that he should be damned and lost. For God ‘is not wishing that any should perish,’ nor has he any ‘pleasure in the death of the wicked, but that the wicked turn from his way and live.’”</a:t>
            </a:r>
          </a:p>
          <a:p>
            <a:pPr algn="just"/>
            <a:r>
              <a:rPr lang="en-US" dirty="0" smtClean="0"/>
              <a:t>“…</a:t>
            </a:r>
            <a:r>
              <a:rPr lang="en-US" dirty="0" err="1" smtClean="0"/>
              <a:t>Pharoah</a:t>
            </a:r>
            <a:r>
              <a:rPr lang="en-US" dirty="0" smtClean="0"/>
              <a:t>…deliberately rebelled against all the admonitions and warnings, God withdrew his hand from him, and so his heart became hardened and calloused and God executed his judgment on him…the sole purpose [shows] the righteousness of God which God manifests toward the impenitent and despisers of his Word…”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Pieper</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476 “With this Scriptural view of the mode of election, we look to Christ and the Gospel to determine whether we are elected, and we are happy to find that all our distress has vanished.”</a:t>
            </a:r>
          </a:p>
          <a:p>
            <a:pPr>
              <a:buNone/>
            </a:pPr>
            <a:r>
              <a:rPr lang="en-US" dirty="0" smtClean="0"/>
              <a:t>476 “If a person asks: ‘Am I chosen to salvation?’ he should in turn be asked: ‘Do you sincerely believe in the Gospel?’”</a:t>
            </a:r>
          </a:p>
          <a:p>
            <a:pPr>
              <a:buNone/>
            </a:pPr>
            <a:r>
              <a:rPr lang="en-US" dirty="0" smtClean="0"/>
              <a:t>481 “Christians can and should know and be certain of their eternal election.”</a:t>
            </a:r>
          </a:p>
          <a:p>
            <a:pPr marL="514350" indent="-514350">
              <a:buAutoNum type="arabicPeriod"/>
            </a:pPr>
            <a:r>
              <a:rPr lang="en-US" dirty="0" smtClean="0"/>
              <a:t>Avoid divine foreknowledge &amp; inscrutable mystery.</a:t>
            </a:r>
          </a:p>
          <a:p>
            <a:pPr marL="514350" indent="-514350">
              <a:buAutoNum type="arabicPeriod"/>
            </a:pPr>
            <a:r>
              <a:rPr lang="en-US" dirty="0" smtClean="0"/>
              <a:t>Hold to universal grace.</a:t>
            </a:r>
          </a:p>
          <a:p>
            <a:pPr marL="514350" indent="-514350">
              <a:buAutoNum type="arabicPeriod"/>
            </a:pPr>
            <a:r>
              <a:rPr lang="en-US" dirty="0" smtClean="0"/>
              <a:t>Keep it as an election of grace.</a:t>
            </a:r>
          </a:p>
          <a:p>
            <a:pPr marL="514350" indent="-514350">
              <a:buNone/>
            </a:pPr>
            <a:r>
              <a:rPr lang="en-US" dirty="0" smtClean="0"/>
              <a:t>483 “the knowledge of one’s election </a:t>
            </a:r>
            <a:r>
              <a:rPr lang="en-US" i="1" dirty="0" smtClean="0"/>
              <a:t>coincides </a:t>
            </a:r>
            <a:r>
              <a:rPr lang="en-US" dirty="0" smtClean="0"/>
              <a:t>with faith in the Gospel.”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Pieper continued…</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486 In eternity “God chose [the elect] by deciding to bless them with faith.”</a:t>
            </a:r>
          </a:p>
          <a:p>
            <a:pPr>
              <a:buNone/>
            </a:pPr>
            <a:r>
              <a:rPr lang="en-US" dirty="0" smtClean="0"/>
              <a:t>486 “But when we look at faith of the elect </a:t>
            </a:r>
            <a:r>
              <a:rPr lang="en-US" i="1" dirty="0" smtClean="0"/>
              <a:t>in time, </a:t>
            </a:r>
            <a:r>
              <a:rPr lang="en-US" dirty="0" smtClean="0"/>
              <a:t>it is, like their entire temporal state of grace, a consequence and effect of their election to eternity.”</a:t>
            </a:r>
          </a:p>
          <a:p>
            <a:pPr>
              <a:buNone/>
            </a:pPr>
            <a:r>
              <a:rPr lang="en-US" dirty="0" smtClean="0"/>
              <a:t>490ff. Purpose of Election:</a:t>
            </a:r>
          </a:p>
          <a:p>
            <a:pPr marL="514350" indent="-514350">
              <a:buAutoNum type="arabicPeriod"/>
            </a:pPr>
            <a:r>
              <a:rPr lang="en-US" dirty="0" smtClean="0"/>
              <a:t>To confirm and impress on us </a:t>
            </a:r>
            <a:r>
              <a:rPr lang="en-US" i="1" dirty="0" smtClean="0"/>
              <a:t>sola gratia.</a:t>
            </a:r>
          </a:p>
          <a:p>
            <a:pPr marL="514350" indent="-514350">
              <a:buAutoNum type="arabicPeriod"/>
            </a:pPr>
            <a:r>
              <a:rPr lang="en-US" dirty="0" smtClean="0"/>
              <a:t>To guarantee the survival of the Church under all circumstances.</a:t>
            </a:r>
          </a:p>
          <a:p>
            <a:pPr marL="514350" indent="-514350">
              <a:buAutoNum type="arabicPeriod"/>
            </a:pPr>
            <a:r>
              <a:rPr lang="en-US" dirty="0" smtClean="0"/>
              <a:t>To supply an admonition and warning much needed by all Christians according to their flesh.</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Pieper continued…</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497 Regarding Rom. 9:22-23: vessels of mercy in the active voice [God afore prepared them unto glory]; vessels of wrath, however, in the passive voice [there is no mention of God “doing” anything]. </a:t>
            </a:r>
          </a:p>
          <a:p>
            <a:pPr>
              <a:buNone/>
            </a:pPr>
            <a:r>
              <a:rPr lang="en-US" dirty="0" smtClean="0"/>
              <a:t>498 The “afore” in regard the vessels of mercy is traced back to eternity; but the “afore” is missing in regard to the vessels of wrath. “Here, then, is taught an eternal preparation for glory or for salvation, but no eternal preparation for destruction.”</a:t>
            </a:r>
          </a:p>
          <a:p>
            <a:pPr>
              <a:buNone/>
            </a:pPr>
            <a:r>
              <a:rPr lang="en-US" dirty="0" smtClean="0"/>
              <a:t>ESV: vessels of wrath: “prepared for destruction”</a:t>
            </a:r>
          </a:p>
          <a:p>
            <a:pPr>
              <a:buNone/>
            </a:pPr>
            <a:r>
              <a:rPr lang="en-US" dirty="0" smtClean="0"/>
              <a:t>	</a:t>
            </a:r>
            <a:r>
              <a:rPr lang="en-US" dirty="0" smtClean="0"/>
              <a:t>	vessels of mercy: “prepared </a:t>
            </a:r>
            <a:r>
              <a:rPr lang="en-US" b="1" i="1" dirty="0" smtClean="0"/>
              <a:t>beforehand</a:t>
            </a:r>
            <a:r>
              <a:rPr lang="en-US" dirty="0" smtClean="0"/>
              <a:t> for glory”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Pieper continued…</a:t>
            </a:r>
            <a:endParaRPr lang="en-US" dirty="0"/>
          </a:p>
        </p:txBody>
      </p:sp>
      <p:sp>
        <p:nvSpPr>
          <p:cNvPr id="3" name="Content Placeholder 2"/>
          <p:cNvSpPr>
            <a:spLocks noGrp="1"/>
          </p:cNvSpPr>
          <p:nvPr>
            <p:ph sz="quarter" idx="1"/>
          </p:nvPr>
        </p:nvSpPr>
        <p:spPr/>
        <p:txBody>
          <a:bodyPr/>
          <a:lstStyle/>
          <a:p>
            <a:r>
              <a:rPr lang="en-US" dirty="0" smtClean="0"/>
              <a:t>The cause of error:</a:t>
            </a:r>
          </a:p>
          <a:p>
            <a:pPr>
              <a:buNone/>
            </a:pPr>
            <a:r>
              <a:rPr lang="en-US" dirty="0" smtClean="0"/>
              <a:t>501: The question: “Why, with the same divine grace for all and the same total depravity in all men, not all mankind, but only a part, is saved is beyond our limited ken in this life.”</a:t>
            </a:r>
          </a:p>
          <a:p>
            <a:pPr>
              <a:buNone/>
            </a:pPr>
            <a:endParaRPr lang="en-US" dirty="0" smtClean="0"/>
          </a:p>
          <a:p>
            <a:pPr>
              <a:buNone/>
            </a:pPr>
            <a:r>
              <a:rPr lang="en-US" dirty="0" smtClean="0"/>
              <a:t>501 Attempts to solve the mystery have denied either universal grace (Calvin) or grace alone (synergism).</a:t>
            </a:r>
          </a:p>
          <a:p>
            <a:pPr>
              <a:buNone/>
            </a:pPr>
            <a:endParaRPr lang="en-US" dirty="0" smtClean="0"/>
          </a:p>
          <a:p>
            <a:pPr>
              <a:buNone/>
            </a:pPr>
            <a:r>
              <a:rPr lang="en-US" dirty="0" smtClean="0"/>
              <a:t>502: “But Scripture directs us to hold our tongue. The question should remain unanswered.”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Mueller</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290 “He has not told us to evaluate the status of others; that is his responsibility, not ours.”</a:t>
            </a:r>
          </a:p>
          <a:p>
            <a:pPr>
              <a:buNone/>
            </a:pPr>
            <a:endParaRPr lang="en-US" dirty="0" smtClean="0"/>
          </a:p>
          <a:p>
            <a:pPr>
              <a:buNone/>
            </a:pPr>
            <a:r>
              <a:rPr lang="en-US" dirty="0" smtClean="0"/>
              <a:t>290 Avoid two kinds of apathy: 1) an excuse for a sinful life; 2) the avoidance of sharing the Gospel.</a:t>
            </a:r>
          </a:p>
          <a:p>
            <a:pPr>
              <a:buNone/>
            </a:pPr>
            <a:endParaRPr lang="en-US" dirty="0" smtClean="0"/>
          </a:p>
          <a:p>
            <a:pPr>
              <a:buNone/>
            </a:pPr>
            <a:r>
              <a:rPr lang="en-US" dirty="0" smtClean="0"/>
              <a:t>290ff. Four false views:</a:t>
            </a:r>
          </a:p>
          <a:p>
            <a:pPr marL="514350" indent="-514350">
              <a:buAutoNum type="arabicPeriod"/>
            </a:pPr>
            <a:r>
              <a:rPr lang="en-US" dirty="0" smtClean="0"/>
              <a:t>Double Predestination (Calvinism).</a:t>
            </a:r>
          </a:p>
          <a:p>
            <a:pPr marL="514350" indent="-514350">
              <a:buAutoNum type="arabicPeriod"/>
            </a:pPr>
            <a:r>
              <a:rPr lang="en-US" dirty="0" smtClean="0"/>
              <a:t>Election and foreknowledge identical (</a:t>
            </a:r>
            <a:r>
              <a:rPr lang="en-US" dirty="0" err="1" smtClean="0"/>
              <a:t>Arminianism</a:t>
            </a:r>
            <a:r>
              <a:rPr lang="en-US" dirty="0" smtClean="0"/>
              <a:t>).</a:t>
            </a:r>
          </a:p>
          <a:p>
            <a:pPr marL="514350" indent="-514350">
              <a:buAutoNum type="arabicPeriod"/>
            </a:pPr>
            <a:r>
              <a:rPr lang="en-US" dirty="0" smtClean="0"/>
              <a:t>Everyone will be saved (universalism).</a:t>
            </a:r>
          </a:p>
          <a:p>
            <a:pPr marL="514350" indent="-514350">
              <a:buAutoNum type="arabicPeriod"/>
            </a:pPr>
            <a:r>
              <a:rPr lang="en-US" dirty="0" smtClean="0"/>
              <a:t>Ignoring election.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Predestination and election is a </a:t>
            </a:r>
            <a:r>
              <a:rPr lang="en-US" b="1" i="1" dirty="0" smtClean="0"/>
              <a:t>comforting</a:t>
            </a:r>
            <a:r>
              <a:rPr lang="en-US" dirty="0" smtClean="0"/>
              <a:t> article of the saving faith in application </a:t>
            </a:r>
            <a:r>
              <a:rPr lang="en-US" b="1" i="1" dirty="0" smtClean="0"/>
              <a:t>to those who </a:t>
            </a:r>
            <a:r>
              <a:rPr lang="en-US" b="1" i="1" dirty="0" smtClean="0"/>
              <a:t>have been converted to Christ </a:t>
            </a:r>
            <a:r>
              <a:rPr lang="en-US" dirty="0" smtClean="0"/>
              <a:t>that says our salvation in Christ is completely secure (John 10:27-28).</a:t>
            </a:r>
            <a:r>
              <a:rPr lang="en-US" b="1" i="1" dirty="0" smtClean="0"/>
              <a:t> It is a cause of salvation wrapped in Christ for us. </a:t>
            </a:r>
            <a:r>
              <a:rPr lang="en-US" dirty="0" smtClean="0"/>
              <a:t>It is an article from which God’s </a:t>
            </a:r>
            <a:r>
              <a:rPr lang="en-US" b="1" i="1" dirty="0" smtClean="0"/>
              <a:t>eternal</a:t>
            </a:r>
            <a:r>
              <a:rPr lang="en-US" dirty="0" smtClean="0"/>
              <a:t> perspective comes neither before or after faith, but from our perspective </a:t>
            </a:r>
            <a:r>
              <a:rPr lang="en-US" b="1" i="1" dirty="0" smtClean="0"/>
              <a:t>in time</a:t>
            </a:r>
            <a:r>
              <a:rPr lang="en-US" dirty="0" smtClean="0"/>
              <a:t> is revealed to us after we have arrived to faith in Christ. Predestination must be handled as </a:t>
            </a:r>
            <a:r>
              <a:rPr lang="en-US" b="1" i="1" dirty="0" smtClean="0"/>
              <a:t>a single unit </a:t>
            </a:r>
            <a:r>
              <a:rPr lang="en-US" dirty="0" smtClean="0"/>
              <a:t>with the Holy Spirit calling, gathering, and enlightening us through the Gospel and Sacraments, binding us to the person and work of Christ (</a:t>
            </a:r>
            <a:r>
              <a:rPr lang="en-US" b="1" i="1" dirty="0" smtClean="0"/>
              <a:t>universal grace</a:t>
            </a:r>
            <a:r>
              <a:rPr lang="en-US" dirty="0" smtClean="0"/>
              <a:t>) and effected solely by the work of God (</a:t>
            </a:r>
            <a:r>
              <a:rPr lang="en-US" b="1" i="1" dirty="0" smtClean="0"/>
              <a:t>divine </a:t>
            </a:r>
            <a:r>
              <a:rPr lang="en-US" b="1" i="1" dirty="0" err="1" smtClean="0"/>
              <a:t>monergism</a:t>
            </a:r>
            <a:r>
              <a:rPr lang="en-US" b="1" i="1" dirty="0" smtClean="0"/>
              <a:t> &amp; grace alone</a:t>
            </a:r>
            <a:r>
              <a:rPr lang="en-US" dirty="0" smtClean="0"/>
              <a:t>) which results </a:t>
            </a:r>
            <a:r>
              <a:rPr lang="en-US" dirty="0" smtClean="0"/>
              <a:t>--</a:t>
            </a:r>
            <a:r>
              <a:rPr lang="en-US" dirty="0" smtClean="0"/>
              <a:t> experientially -- in our despair of self and faith in Christ alone even as the Scriptures encourage us to make our election </a:t>
            </a:r>
            <a:r>
              <a:rPr lang="en-US" b="1" i="1" dirty="0" smtClean="0"/>
              <a:t>“more sure” </a:t>
            </a:r>
            <a:r>
              <a:rPr lang="en-US" dirty="0" smtClean="0"/>
              <a:t>through the good works that accompany faith (Eph. 2:10 &amp; 2</a:t>
            </a:r>
            <a:r>
              <a:rPr lang="en-US" baseline="30000" dirty="0" smtClean="0"/>
              <a:t>nd</a:t>
            </a:r>
            <a:r>
              <a:rPr lang="en-US" dirty="0" smtClean="0"/>
              <a:t> Peter 1:10).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continued…</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There is </a:t>
            </a:r>
            <a:r>
              <a:rPr lang="en-US" b="1" i="1" dirty="0" smtClean="0"/>
              <a:t>nothing</a:t>
            </a:r>
            <a:r>
              <a:rPr lang="en-US" dirty="0" smtClean="0"/>
              <a:t> in us – not even faith – that merits election, but it is faith in Christ alone </a:t>
            </a:r>
            <a:r>
              <a:rPr lang="en-US" dirty="0" smtClean="0"/>
              <a:t>and the joyful reception of God’s Holy Sacrament that </a:t>
            </a:r>
            <a:r>
              <a:rPr lang="en-US" dirty="0" smtClean="0"/>
              <a:t>provides </a:t>
            </a:r>
            <a:r>
              <a:rPr lang="en-US" b="1" i="1" dirty="0" smtClean="0"/>
              <a:t>the greatest </a:t>
            </a:r>
            <a:r>
              <a:rPr lang="en-US" b="1" i="1" dirty="0" smtClean="0"/>
              <a:t>signs </a:t>
            </a:r>
            <a:r>
              <a:rPr lang="en-US" dirty="0" smtClean="0"/>
              <a:t>of our election. It is an </a:t>
            </a:r>
            <a:r>
              <a:rPr lang="en-US" b="1" i="1" dirty="0" smtClean="0"/>
              <a:t>inscrutable</a:t>
            </a:r>
            <a:r>
              <a:rPr lang="en-US" dirty="0" smtClean="0"/>
              <a:t> mystery which we must relegate to God’s </a:t>
            </a:r>
            <a:r>
              <a:rPr lang="en-US" dirty="0" smtClean="0"/>
              <a:t>secret knowledge </a:t>
            </a:r>
            <a:r>
              <a:rPr lang="en-US" dirty="0" smtClean="0"/>
              <a:t>alone – in light of the total depravity of all men and universal grace – </a:t>
            </a:r>
            <a:r>
              <a:rPr lang="en-US" b="1" i="1" dirty="0" smtClean="0"/>
              <a:t>why some are saved and others are reprobated, </a:t>
            </a:r>
            <a:r>
              <a:rPr lang="en-US" dirty="0" smtClean="0"/>
              <a:t>but what is clear and must always be maintained is that </a:t>
            </a:r>
            <a:r>
              <a:rPr lang="en-US" b="1" i="1" dirty="0" smtClean="0"/>
              <a:t>God alone </a:t>
            </a:r>
            <a:r>
              <a:rPr lang="en-US" dirty="0" smtClean="0"/>
              <a:t>receives credit for man’s salvation; and </a:t>
            </a:r>
            <a:r>
              <a:rPr lang="en-US" b="1" i="1" dirty="0" smtClean="0"/>
              <a:t>man alone (and the devil)</a:t>
            </a:r>
            <a:r>
              <a:rPr lang="en-US" dirty="0" smtClean="0"/>
              <a:t> are to blame for man’s reprobation. When Pharaoh </a:t>
            </a:r>
            <a:r>
              <a:rPr lang="en-US" dirty="0" smtClean="0"/>
              <a:t>(Rom. 9) is </a:t>
            </a:r>
            <a:r>
              <a:rPr lang="en-US" dirty="0" smtClean="0"/>
              <a:t>put forth as an example of double predestination, we must be prepared to correct this error by pointing out that election is </a:t>
            </a:r>
            <a:r>
              <a:rPr lang="en-US" b="1" i="1" dirty="0" smtClean="0"/>
              <a:t>always in the context of grace for salvation; </a:t>
            </a:r>
            <a:r>
              <a:rPr lang="en-US" dirty="0" smtClean="0"/>
              <a:t>and that God’s hardening of the rebellious heart which repeatedly rejects Him in time is </a:t>
            </a:r>
            <a:r>
              <a:rPr lang="en-US" b="1" i="1" dirty="0" smtClean="0"/>
              <a:t>not</a:t>
            </a:r>
            <a:r>
              <a:rPr lang="en-US" dirty="0" smtClean="0"/>
              <a:t> tantamount to </a:t>
            </a:r>
            <a:r>
              <a:rPr lang="en-US" dirty="0" smtClean="0"/>
              <a:t>the man-made election </a:t>
            </a:r>
            <a:r>
              <a:rPr lang="en-US" dirty="0" smtClean="0"/>
              <a:t>to reprobation.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Witness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The Scriptures </a:t>
            </a:r>
            <a:r>
              <a:rPr lang="en-US" b="1" i="1" dirty="0" smtClean="0"/>
              <a:t>clearly teach </a:t>
            </a:r>
            <a:r>
              <a:rPr lang="en-US" dirty="0" smtClean="0"/>
              <a:t>election/predestination (Mueller reminds us that technically election is for persons; predestination is the </a:t>
            </a:r>
            <a:r>
              <a:rPr lang="en-US" i="1" dirty="0" smtClean="0"/>
              <a:t>destiny</a:t>
            </a:r>
            <a:r>
              <a:rPr lang="en-US" dirty="0" smtClean="0"/>
              <a:t> of persons {282}…but Mueller confirms that this article is “addressed to Christians” {283}. Pieper calls this “election of grace” {473}.)</a:t>
            </a:r>
          </a:p>
          <a:p>
            <a:pPr algn="just">
              <a:buNone/>
            </a:pPr>
            <a:endParaRPr lang="en-US" dirty="0" smtClean="0"/>
          </a:p>
          <a:p>
            <a:pPr algn="just"/>
            <a:r>
              <a:rPr lang="en-US" dirty="0" smtClean="0"/>
              <a:t>Ephesians 1:4, 5, 11: “4 even as he chose us in him before the foundation of the world, that we should be holy and blameless in him. 5 In love he predestined us for adoption of his will…11 In him we have obtained an inheritance, having been predestined according to the purpose of him who works all things according to the counsel of his will.”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Witness continued…</a:t>
            </a:r>
            <a:endParaRPr lang="en-US" dirty="0"/>
          </a:p>
        </p:txBody>
      </p:sp>
      <p:sp>
        <p:nvSpPr>
          <p:cNvPr id="3" name="Content Placeholder 2"/>
          <p:cNvSpPr>
            <a:spLocks noGrp="1"/>
          </p:cNvSpPr>
          <p:nvPr>
            <p:ph sz="quarter" idx="1"/>
          </p:nvPr>
        </p:nvSpPr>
        <p:spPr/>
        <p:txBody>
          <a:bodyPr/>
          <a:lstStyle/>
          <a:p>
            <a:r>
              <a:rPr lang="en-US" dirty="0" smtClean="0"/>
              <a:t>However, note the CONTEXT, the teaching is in application </a:t>
            </a:r>
            <a:r>
              <a:rPr lang="en-US" b="1" i="1" dirty="0" smtClean="0"/>
              <a:t>to Christians, those “in Christ Jesus”:</a:t>
            </a:r>
          </a:p>
          <a:p>
            <a:endParaRPr lang="en-US" b="1" i="1" dirty="0" smtClean="0"/>
          </a:p>
          <a:p>
            <a:pPr algn="just"/>
            <a:r>
              <a:rPr lang="en-US" b="1" i="1" dirty="0" smtClean="0"/>
              <a:t>2</a:t>
            </a:r>
            <a:r>
              <a:rPr lang="en-US" b="1" i="1" baseline="30000" dirty="0" smtClean="0"/>
              <a:t>nd</a:t>
            </a:r>
            <a:r>
              <a:rPr lang="en-US" b="1" i="1" dirty="0" smtClean="0"/>
              <a:t> Timothy 1:9: “[God] who saved us and called us to a holy calling, not because of our works but because of his own purpose and grace, </a:t>
            </a:r>
            <a:r>
              <a:rPr lang="en-US" b="1" i="1" u="sng" dirty="0" smtClean="0"/>
              <a:t>which he gave us in Christ Jesus </a:t>
            </a:r>
            <a:r>
              <a:rPr lang="en-US" b="1" i="1" dirty="0" smtClean="0"/>
              <a:t>before the ages began,”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Witness continued…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Double predestination is not permitted in God’s Word:</a:t>
            </a:r>
          </a:p>
          <a:p>
            <a:pPr algn="just">
              <a:buNone/>
            </a:pPr>
            <a:r>
              <a:rPr lang="en-US" dirty="0" smtClean="0"/>
              <a:t>1</a:t>
            </a:r>
            <a:r>
              <a:rPr lang="en-US" baseline="30000" dirty="0" smtClean="0"/>
              <a:t>st</a:t>
            </a:r>
            <a:r>
              <a:rPr lang="en-US" dirty="0" smtClean="0"/>
              <a:t> Timothy 2:4: </a:t>
            </a:r>
            <a:r>
              <a:rPr lang="en-US" i="1" dirty="0" smtClean="0"/>
              <a:t>“[God] desires all people to be saved and to come to the knowledge of the truth.”</a:t>
            </a:r>
          </a:p>
          <a:p>
            <a:pPr>
              <a:buNone/>
            </a:pPr>
            <a:endParaRPr lang="en-US" i="1" dirty="0" smtClean="0"/>
          </a:p>
          <a:p>
            <a:pPr algn="just">
              <a:buNone/>
            </a:pPr>
            <a:r>
              <a:rPr lang="en-US" dirty="0" smtClean="0"/>
              <a:t>2</a:t>
            </a:r>
            <a:r>
              <a:rPr lang="en-US" baseline="30000" dirty="0" smtClean="0"/>
              <a:t>nd</a:t>
            </a:r>
            <a:r>
              <a:rPr lang="en-US" dirty="0" smtClean="0"/>
              <a:t> Peter 3:9: </a:t>
            </a:r>
            <a:r>
              <a:rPr lang="en-US" i="1" dirty="0" smtClean="0"/>
              <a:t>“The Lord is not slow to fulfill his promise as some count slowness, but is patient toward you, not wishing that any should perish, but that all should reach repentance.”</a:t>
            </a:r>
          </a:p>
          <a:p>
            <a:pPr>
              <a:buNone/>
            </a:pPr>
            <a:endParaRPr lang="en-US" i="1" dirty="0" smtClean="0"/>
          </a:p>
          <a:p>
            <a:pPr algn="just">
              <a:buNone/>
            </a:pPr>
            <a:r>
              <a:rPr lang="en-US" dirty="0" smtClean="0"/>
              <a:t>Ezekiel 33:11: </a:t>
            </a:r>
            <a:r>
              <a:rPr lang="en-US" i="1" dirty="0" smtClean="0"/>
              <a:t>“Say to them, As I live, declares the Lord God, I have no pleasure in the death of the wicked, but that the wicked turn from his way and live; turn back, turn back from your evil ways, for why will you die, O house of Israel.”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Witness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But this universal grace in Christ is no mere wish, but is tangibly backed up (also against “limited atonement”):</a:t>
            </a:r>
          </a:p>
          <a:p>
            <a:pPr>
              <a:buNone/>
            </a:pPr>
            <a:r>
              <a:rPr lang="en-US" dirty="0" smtClean="0"/>
              <a:t>First in and through Christ coming in ordinary history:</a:t>
            </a:r>
          </a:p>
          <a:p>
            <a:pPr>
              <a:buNone/>
            </a:pPr>
            <a:r>
              <a:rPr lang="en-US" dirty="0" smtClean="0"/>
              <a:t>John 3:16: </a:t>
            </a:r>
            <a:r>
              <a:rPr lang="en-US" i="1" dirty="0" smtClean="0"/>
              <a:t>“For God so loved the world, that he gave his only Son, that whoever believes in him should not perish but have eternal life.”</a:t>
            </a:r>
          </a:p>
          <a:p>
            <a:pPr>
              <a:buNone/>
            </a:pPr>
            <a:r>
              <a:rPr lang="en-US" dirty="0" smtClean="0"/>
              <a:t>1st John 2:2: </a:t>
            </a:r>
            <a:r>
              <a:rPr lang="en-US" i="1" dirty="0" smtClean="0"/>
              <a:t>“He is the propitiation for our sins, and not for ours only but also for the sins of the whole world.”</a:t>
            </a:r>
          </a:p>
          <a:p>
            <a:pPr>
              <a:buNone/>
            </a:pPr>
            <a:r>
              <a:rPr lang="en-US" dirty="0" smtClean="0"/>
              <a:t>Second in and through the Great Commission through Word and Sacrament even today:</a:t>
            </a:r>
          </a:p>
          <a:p>
            <a:pPr>
              <a:buNone/>
            </a:pPr>
            <a:r>
              <a:rPr lang="en-US" dirty="0" smtClean="0"/>
              <a:t>Matthew 28:19-20: </a:t>
            </a:r>
            <a:r>
              <a:rPr lang="en-US" i="1" dirty="0" smtClean="0"/>
              <a:t>“Go therefore and make disciples of all nations, baptizing them…teaching them…”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Scripture binds predestination to call, justification, and our future glory.</a:t>
            </a:r>
            <a:endParaRPr lang="en-US" dirty="0"/>
          </a:p>
        </p:txBody>
      </p:sp>
      <p:sp>
        <p:nvSpPr>
          <p:cNvPr id="3" name="Content Placeholder 2"/>
          <p:cNvSpPr>
            <a:spLocks noGrp="1"/>
          </p:cNvSpPr>
          <p:nvPr>
            <p:ph sz="quarter" idx="1"/>
          </p:nvPr>
        </p:nvSpPr>
        <p:spPr/>
        <p:txBody>
          <a:bodyPr>
            <a:normAutofit fontScale="92500"/>
          </a:bodyPr>
          <a:lstStyle/>
          <a:p>
            <a:r>
              <a:rPr lang="en-US" dirty="0" smtClean="0"/>
              <a:t>Romans 8:30: </a:t>
            </a:r>
            <a:r>
              <a:rPr lang="en-US" i="1" dirty="0" smtClean="0"/>
              <a:t>“And those whom he predestined he also called, and those whom he called he also justified, and those whom he justified he also glorified.”</a:t>
            </a:r>
          </a:p>
          <a:p>
            <a:endParaRPr lang="en-US" i="1" dirty="0" smtClean="0"/>
          </a:p>
          <a:p>
            <a:r>
              <a:rPr lang="en-US" i="1" dirty="0" smtClean="0"/>
              <a:t>1) Predestination is before creation itself (Eph 1:4).</a:t>
            </a:r>
          </a:p>
          <a:p>
            <a:r>
              <a:rPr lang="en-US" i="1" dirty="0" smtClean="0"/>
              <a:t>2) From our time perspective this is verified through being called through the Holy Spirit working through Word and Sacraments.</a:t>
            </a:r>
          </a:p>
          <a:p>
            <a:r>
              <a:rPr lang="en-US" i="1" dirty="0" smtClean="0"/>
              <a:t>3) These create faith (Rom 10:17) and result in our justification in Christ.</a:t>
            </a:r>
          </a:p>
          <a:p>
            <a:r>
              <a:rPr lang="en-US" i="1" dirty="0" smtClean="0"/>
              <a:t>4) These – predestination bound to our call bound to our justification – lead to our being glorified. (note: all of these are past tense…again, predestination is for COMFORT).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458</TotalTime>
  <Words>2735</Words>
  <Application>Microsoft Office PowerPoint</Application>
  <PresentationFormat>On-screen Show (4:3)</PresentationFormat>
  <Paragraphs>141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Systematics 3 Lecture 14: Election</vt:lpstr>
      <vt:lpstr>Beginning with a story from St. John Evangelical Lutheran Church, Covina…</vt:lpstr>
      <vt:lpstr>Thesis</vt:lpstr>
      <vt:lpstr>Thesis continued…</vt:lpstr>
      <vt:lpstr>Scriptural Witness</vt:lpstr>
      <vt:lpstr>Scriptural Witness continued…</vt:lpstr>
      <vt:lpstr>Scriptural Witness continued…</vt:lpstr>
      <vt:lpstr>Scriptural Witness continued…</vt:lpstr>
      <vt:lpstr>Scripture binds predestination to call, justification, and our future glory.</vt:lpstr>
      <vt:lpstr>Scriptural Witness continued…</vt:lpstr>
      <vt:lpstr>Luther from Pieper Vol. II, 49</vt:lpstr>
      <vt:lpstr>Confessional Witness</vt:lpstr>
      <vt:lpstr>Confessional Witness continued…</vt:lpstr>
      <vt:lpstr>Confessional Witness continued…</vt:lpstr>
      <vt:lpstr>Confessional Witness continued…</vt:lpstr>
      <vt:lpstr>Confessional Witness continued…</vt:lpstr>
      <vt:lpstr>Confessional Witness continued…</vt:lpstr>
      <vt:lpstr>Confessional Witness continued…</vt:lpstr>
      <vt:lpstr>Confessional Witness continued…</vt:lpstr>
      <vt:lpstr>Confessional Witness concluded…</vt:lpstr>
      <vt:lpstr>Pieper</vt:lpstr>
      <vt:lpstr>Pieper continued…</vt:lpstr>
      <vt:lpstr>Pieper continued…</vt:lpstr>
      <vt:lpstr>Pieper continued…</vt:lpstr>
      <vt:lpstr>Mueller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Systematics 3 Lecture 14: Election</dc:title>
  <dc:creator>Rev. Dr. Alfonso O. Espinosa</dc:creator>
  <cp:lastModifiedBy>Rev. Dr. Alfonso O. Espinosa</cp:lastModifiedBy>
  <cp:revision>35</cp:revision>
  <dcterms:created xsi:type="dcterms:W3CDTF">2014-04-09T21:09:06Z</dcterms:created>
  <dcterms:modified xsi:type="dcterms:W3CDTF">2014-04-10T23:58:03Z</dcterms:modified>
</cp:coreProperties>
</file>