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6AABD76-D41A-4409-9342-547720CF7058}" type="datetimeFigureOut">
              <a:rPr lang="en-US" smtClean="0"/>
              <a:t>10/1/2014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418D9D7-EF0E-4215-8309-6FC9AD6D4D6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AABD76-D41A-4409-9342-547720CF705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D9D7-EF0E-4215-8309-6FC9AD6D4D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AABD76-D41A-4409-9342-547720CF705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D9D7-EF0E-4215-8309-6FC9AD6D4D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AABD76-D41A-4409-9342-547720CF705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D9D7-EF0E-4215-8309-6FC9AD6D4D6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AABD76-D41A-4409-9342-547720CF7058}" type="datetimeFigureOut">
              <a:rPr lang="en-US" smtClean="0"/>
              <a:t>10/1/2014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418D9D7-EF0E-4215-8309-6FC9AD6D4D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AABD76-D41A-4409-9342-547720CF7058}"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8D9D7-EF0E-4215-8309-6FC9AD6D4D6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6AABD76-D41A-4409-9342-547720CF7058}"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8D9D7-EF0E-4215-8309-6FC9AD6D4D6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AABD76-D41A-4409-9342-547720CF7058}"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8D9D7-EF0E-4215-8309-6FC9AD6D4D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ABD76-D41A-4409-9342-547720CF7058}"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8D9D7-EF0E-4215-8309-6FC9AD6D4D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AABD76-D41A-4409-9342-547720CF7058}"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8D9D7-EF0E-4215-8309-6FC9AD6D4D6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AABD76-D41A-4409-9342-547720CF7058}" type="datetimeFigureOut">
              <a:rPr lang="en-US" smtClean="0"/>
              <a:t>10/1/2014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418D9D7-EF0E-4215-8309-6FC9AD6D4D6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6AABD76-D41A-4409-9342-547720CF7058}" type="datetimeFigureOut">
              <a:rPr lang="en-US" smtClean="0"/>
              <a:t>10/1/2014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418D9D7-EF0E-4215-8309-6FC9AD6D4D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Rev. Al Espinosa, Ph.D.</a:t>
            </a:r>
          </a:p>
          <a:p>
            <a:r>
              <a:rPr lang="en-US" dirty="0" smtClean="0"/>
              <a:t>Saint Paul’s Lutheran Church of Irvine</a:t>
            </a:r>
          </a:p>
          <a:p>
            <a:r>
              <a:rPr lang="en-US" dirty="0" smtClean="0"/>
              <a:t>October 2</a:t>
            </a:r>
            <a:r>
              <a:rPr lang="en-US" baseline="30000" dirty="0" smtClean="0"/>
              <a:t>nd</a:t>
            </a:r>
            <a:r>
              <a:rPr lang="en-US" dirty="0" smtClean="0"/>
              <a:t>, 2014</a:t>
            </a:r>
            <a:endParaRPr lang="en-US" dirty="0"/>
          </a:p>
        </p:txBody>
      </p:sp>
      <p:sp>
        <p:nvSpPr>
          <p:cNvPr id="2" name="Title 1"/>
          <p:cNvSpPr>
            <a:spLocks noGrp="1"/>
          </p:cNvSpPr>
          <p:nvPr>
            <p:ph type="ctrTitle"/>
          </p:nvPr>
        </p:nvSpPr>
        <p:spPr/>
        <p:txBody>
          <a:bodyPr>
            <a:normAutofit fontScale="90000"/>
          </a:bodyPr>
          <a:lstStyle/>
          <a:p>
            <a:r>
              <a:rPr lang="en-US" dirty="0" smtClean="0"/>
              <a:t>Predestination Part 2</a:t>
            </a:r>
            <a:br>
              <a:rPr lang="en-US" dirty="0" smtClean="0"/>
            </a:br>
            <a:r>
              <a:rPr lang="en-US" dirty="0" smtClean="0"/>
              <a:t>The Predestination of Persons in the Old Testament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Greater context considered, Genesis 25:21:</a:t>
            </a:r>
          </a:p>
          <a:p>
            <a:endParaRPr lang="en-US" dirty="0" smtClean="0"/>
          </a:p>
          <a:p>
            <a:pPr>
              <a:buNone/>
            </a:pPr>
            <a:r>
              <a:rPr lang="en-US" dirty="0" smtClean="0"/>
              <a:t>“And Isaac prayed to the Lord for his wife, because she was barren. And the Lord granted his prayer, and </a:t>
            </a:r>
            <a:r>
              <a:rPr lang="en-US" dirty="0" err="1" smtClean="0"/>
              <a:t>Rebekah</a:t>
            </a:r>
            <a:r>
              <a:rPr lang="en-US" dirty="0" smtClean="0"/>
              <a:t> his wife conceived.”</a:t>
            </a:r>
          </a:p>
          <a:p>
            <a:pPr>
              <a:buNone/>
            </a:pPr>
            <a:endParaRPr lang="en-US" dirty="0" smtClean="0"/>
          </a:p>
          <a:p>
            <a:r>
              <a:rPr lang="en-US" dirty="0" smtClean="0"/>
              <a:t>Luther, therefore, wrote much on how this promise of predestination was an expression of God’s gracious answer to prayer!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 on the greater context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“Thus this is written for our instruction and comfort, in order that we may learn to pray with full confidence and not to despair or have any doubt about being heard.” (LW 4, 366)</a:t>
            </a:r>
          </a:p>
          <a:p>
            <a:endParaRPr lang="en-US" dirty="0" smtClean="0"/>
          </a:p>
          <a:p>
            <a:r>
              <a:rPr lang="en-US" dirty="0" smtClean="0"/>
              <a:t>“Therefore it is the highest type of religion and worship to believe that God is truthful.” (LW 4, 366)</a:t>
            </a:r>
          </a:p>
          <a:p>
            <a:endParaRPr lang="en-US" dirty="0" smtClean="0"/>
          </a:p>
          <a:p>
            <a:r>
              <a:rPr lang="en-US" dirty="0" smtClean="0"/>
              <a:t>“Indeed, we see the manifest power and efficacy of our prayer; for the government of the world is surely preserved through prayer, our life is preserved, and all the good things we enjoy in this world are preserved.” (LW 4, 366)</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Leupold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He reminds us that this Scripture is also referred to by St. Paul in Romans 9:12 and there we see the reference from Malachi 1:2-3: “Yet I have loved Jacob but Esau I have hated…” </a:t>
            </a:r>
          </a:p>
          <a:p>
            <a:r>
              <a:rPr lang="en-US" dirty="0" smtClean="0"/>
              <a:t>First of all, Scripture does not contradict itself. Scripture teaches that God loves all people. This is our first clue that the word “hated” must be qualified.</a:t>
            </a:r>
          </a:p>
          <a:p>
            <a:r>
              <a:rPr lang="en-US" dirty="0" smtClean="0"/>
              <a:t>Here we employ the interpretative principle: “Scripture interprets Scripture.” Recall that Jesus taught that Christians should also hate their “own father and mother and wife and children” (</a:t>
            </a:r>
            <a:r>
              <a:rPr lang="en-US" dirty="0" err="1" smtClean="0"/>
              <a:t>Lk</a:t>
            </a:r>
            <a:r>
              <a:rPr lang="en-US" dirty="0" smtClean="0"/>
              <a:t> 14:26)…what does this mean?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Leupold</a:t>
            </a:r>
            <a:r>
              <a:rPr lang="en-US" dirty="0" smtClean="0"/>
              <a:t> sees a principle: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“[This Scripture] offers a general principle holding good for all time the concluding statement (“the elder shall serve the younger”) offers a general principle holding good for all times in the kingdom of God. For in this kingdom, first of all, every natural advantage of the carnal man is of no account in God’s sight in the matter of salvation. The power and the claims of the natural man have to yield precedence to God’s choice and election by grace.”</a:t>
            </a:r>
          </a:p>
          <a:p>
            <a:endParaRPr lang="en-US" dirty="0" smtClean="0"/>
          </a:p>
          <a:p>
            <a:r>
              <a:rPr lang="en-US" dirty="0" smtClean="0"/>
              <a:t>That is, this predetermination is not serving a random whim, but showing God’s </a:t>
            </a:r>
            <a:r>
              <a:rPr lang="en-US" i="1" dirty="0" smtClean="0"/>
              <a:t>modus operandi…</a:t>
            </a:r>
            <a:r>
              <a:rPr lang="en-US" dirty="0" smtClean="0"/>
              <a:t>consider: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a:t>
            </a:r>
            <a:r>
              <a:rPr lang="en-US" i="1" dirty="0" smtClean="0"/>
              <a:t>modus operandi</a:t>
            </a:r>
            <a:endParaRPr lang="en-US" dirty="0"/>
          </a:p>
        </p:txBody>
      </p:sp>
      <p:sp>
        <p:nvSpPr>
          <p:cNvPr id="3" name="Content Placeholder 2"/>
          <p:cNvSpPr>
            <a:spLocks noGrp="1"/>
          </p:cNvSpPr>
          <p:nvPr>
            <p:ph sz="quarter" idx="1"/>
          </p:nvPr>
        </p:nvSpPr>
        <p:spPr/>
        <p:txBody>
          <a:bodyPr/>
          <a:lstStyle/>
          <a:p>
            <a:r>
              <a:rPr lang="en-US" dirty="0" smtClean="0"/>
              <a:t>1</a:t>
            </a:r>
            <a:r>
              <a:rPr lang="en-US" baseline="30000" dirty="0" smtClean="0"/>
              <a:t>st</a:t>
            </a:r>
            <a:r>
              <a:rPr lang="en-US" dirty="0" smtClean="0"/>
              <a:t> Corinthians 1:26-29: “26For consider your calling, brothers: not many of you were wise according to worldly standards, not many were powerful, not many were of noble birth. 27But God chose what is foolish in the world to shame the wise; God chose what is weak in the world to shame the strong; 28God chose what is low and despised in the world, even things that are not, to bring to nothing things that are, 29so that no human being might boast in the presence of God.”</a:t>
            </a:r>
          </a:p>
          <a:p>
            <a:r>
              <a:rPr lang="en-US" dirty="0" smtClean="0"/>
              <a:t>The most important example of this principle is our Lord Jesus Christ who emptied Himself (Phil. 2:7).</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Jeremiah 1:5</a:t>
            </a:r>
            <a:endParaRPr lang="en-US" dirty="0"/>
          </a:p>
        </p:txBody>
      </p:sp>
      <p:sp>
        <p:nvSpPr>
          <p:cNvPr id="3" name="Content Placeholder 2"/>
          <p:cNvSpPr>
            <a:spLocks noGrp="1"/>
          </p:cNvSpPr>
          <p:nvPr>
            <p:ph sz="quarter" idx="1"/>
          </p:nvPr>
        </p:nvSpPr>
        <p:spPr/>
        <p:txBody>
          <a:bodyPr/>
          <a:lstStyle/>
          <a:p>
            <a:r>
              <a:rPr lang="en-US" dirty="0" smtClean="0"/>
              <a:t>ESV:</a:t>
            </a:r>
          </a:p>
          <a:p>
            <a:endParaRPr lang="en-US" dirty="0" smtClean="0"/>
          </a:p>
          <a:p>
            <a:pPr>
              <a:buNone/>
            </a:pPr>
            <a:r>
              <a:rPr lang="en-US" dirty="0" smtClean="0"/>
              <a:t>“Before I formed you in the womb I knew you, and before you were born I consecrated you; I appointed you a prophet to the nations.”</a:t>
            </a:r>
          </a:p>
          <a:p>
            <a:pPr>
              <a:buNone/>
            </a:pPr>
            <a:endParaRPr lang="en-US" dirty="0" smtClean="0"/>
          </a:p>
          <a:p>
            <a:pPr>
              <a:buNone/>
            </a:pPr>
            <a:r>
              <a:rPr lang="en-US" dirty="0" smtClean="0"/>
              <a:t>This Scripture is providing a lot of juicy descriptors elaborating on predestination! “Before;” “I knew you;” “I consecrated you;” and “I appointed you.”</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a:t>
            </a:r>
            <a:endParaRPr lang="en-US" dirty="0"/>
          </a:p>
        </p:txBody>
      </p:sp>
      <p:sp>
        <p:nvSpPr>
          <p:cNvPr id="3" name="Content Placeholder 2"/>
          <p:cNvSpPr>
            <a:spLocks noGrp="1"/>
          </p:cNvSpPr>
          <p:nvPr>
            <p:ph sz="quarter" idx="1"/>
          </p:nvPr>
        </p:nvSpPr>
        <p:spPr/>
        <p:txBody>
          <a:bodyPr/>
          <a:lstStyle/>
          <a:p>
            <a:r>
              <a:rPr lang="en-US" dirty="0" smtClean="0"/>
              <a:t>The word is 2962: </a:t>
            </a:r>
            <a:r>
              <a:rPr lang="en-US" i="1" dirty="0" err="1" smtClean="0"/>
              <a:t>terem</a:t>
            </a:r>
            <a:r>
              <a:rPr lang="en-US" i="1" dirty="0" smtClean="0"/>
              <a:t>.</a:t>
            </a:r>
          </a:p>
          <a:p>
            <a:endParaRPr lang="en-US" i="1" dirty="0" smtClean="0"/>
          </a:p>
          <a:p>
            <a:r>
              <a:rPr lang="en-US" dirty="0" smtClean="0"/>
              <a:t>It means “not yet, before that”…it is an adverb of time. </a:t>
            </a:r>
          </a:p>
          <a:p>
            <a:endParaRPr lang="en-US" dirty="0" smtClean="0"/>
          </a:p>
          <a:p>
            <a:r>
              <a:rPr lang="en-US" dirty="0" smtClean="0"/>
              <a:t>The Hebrew lexicon BDB states simply, “of past time.”</a:t>
            </a:r>
          </a:p>
          <a:p>
            <a:endParaRPr lang="en-US" dirty="0" smtClean="0"/>
          </a:p>
          <a:p>
            <a:r>
              <a:rPr lang="en-US" dirty="0" smtClean="0"/>
              <a:t>So much less complicated than the verbs we’ve taken into consideration is this simple adverb. All the verbs that follow occurred “of past time.”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1:5</a:t>
            </a:r>
            <a:endParaRPr lang="en-US" dirty="0"/>
          </a:p>
        </p:txBody>
      </p:sp>
      <p:sp>
        <p:nvSpPr>
          <p:cNvPr id="3" name="Content Placeholder 2"/>
          <p:cNvSpPr>
            <a:spLocks noGrp="1"/>
          </p:cNvSpPr>
          <p:nvPr>
            <p:ph sz="quarter" idx="1"/>
          </p:nvPr>
        </p:nvSpPr>
        <p:spPr/>
        <p:txBody>
          <a:bodyPr>
            <a:normAutofit fontScale="85000" lnSpcReduction="20000"/>
          </a:bodyPr>
          <a:lstStyle/>
          <a:p>
            <a:pPr marL="514350" indent="-514350">
              <a:buNone/>
            </a:pPr>
            <a:r>
              <a:rPr lang="en-US" dirty="0" smtClean="0"/>
              <a:t>1) “I knew you.”  3045 Grammatical Identification: </a:t>
            </a:r>
            <a:r>
              <a:rPr lang="en-US" dirty="0" err="1" smtClean="0"/>
              <a:t>Qal</a:t>
            </a:r>
            <a:r>
              <a:rPr lang="en-US" dirty="0" smtClean="0"/>
              <a:t> pf. 1 c.s.-2 </a:t>
            </a:r>
            <a:r>
              <a:rPr lang="en-US" dirty="0" err="1" smtClean="0"/>
              <a:t>m.s.sf</a:t>
            </a:r>
            <a:r>
              <a:rPr lang="en-US" dirty="0" smtClean="0"/>
              <a:t>.</a:t>
            </a:r>
          </a:p>
          <a:p>
            <a:pPr marL="514350" indent="-514350"/>
            <a:r>
              <a:rPr lang="en-US" dirty="0" smtClean="0"/>
              <a:t>Recall that the </a:t>
            </a:r>
            <a:r>
              <a:rPr lang="en-US" dirty="0" err="1" smtClean="0"/>
              <a:t>Qal</a:t>
            </a:r>
            <a:r>
              <a:rPr lang="en-US" dirty="0" smtClean="0"/>
              <a:t> conjugation is simple active and here it is pf. (completed)</a:t>
            </a:r>
            <a:endParaRPr lang="en-US" dirty="0" smtClean="0"/>
          </a:p>
          <a:p>
            <a:pPr marL="514350" indent="-514350">
              <a:buNone/>
            </a:pPr>
            <a:r>
              <a:rPr lang="en-US" dirty="0" smtClean="0"/>
              <a:t>2) “I consecrated you.”  6942 Grammatical Identification: Hi. Pf. 1 c.s.-2 </a:t>
            </a:r>
            <a:r>
              <a:rPr lang="en-US" dirty="0" err="1" smtClean="0"/>
              <a:t>m.s</a:t>
            </a:r>
            <a:r>
              <a:rPr lang="en-US" dirty="0" smtClean="0"/>
              <a:t>. sf.</a:t>
            </a:r>
          </a:p>
          <a:p>
            <a:pPr marL="514350" indent="-514350"/>
            <a:r>
              <a:rPr lang="en-US" dirty="0" smtClean="0"/>
              <a:t>Recall that the Hi conjugation is causative active and here is also </a:t>
            </a:r>
            <a:r>
              <a:rPr lang="en-US" dirty="0" err="1" smtClean="0"/>
              <a:t>pf</a:t>
            </a:r>
            <a:r>
              <a:rPr lang="en-US" dirty="0" smtClean="0"/>
              <a:t> (completed)</a:t>
            </a:r>
          </a:p>
          <a:p>
            <a:pPr marL="514350" indent="-514350">
              <a:buNone/>
            </a:pPr>
            <a:r>
              <a:rPr lang="en-US" dirty="0" smtClean="0"/>
              <a:t>3) “I appointed you.”  5414 Grammatical Identification: </a:t>
            </a:r>
            <a:r>
              <a:rPr lang="en-US" dirty="0" err="1" smtClean="0"/>
              <a:t>Qal</a:t>
            </a:r>
            <a:r>
              <a:rPr lang="en-US" dirty="0" smtClean="0"/>
              <a:t> pf. 1 c.s.-2 </a:t>
            </a:r>
            <a:r>
              <a:rPr lang="en-US" dirty="0" err="1" smtClean="0"/>
              <a:t>m.s</a:t>
            </a:r>
            <a:r>
              <a:rPr lang="en-US" dirty="0" smtClean="0"/>
              <a:t>. sf.</a:t>
            </a:r>
          </a:p>
          <a:p>
            <a:pPr marL="514350" indent="-514350"/>
            <a:r>
              <a:rPr lang="en-US" dirty="0" smtClean="0"/>
              <a:t>Once again we have a </a:t>
            </a:r>
            <a:r>
              <a:rPr lang="en-US" dirty="0" err="1" smtClean="0"/>
              <a:t>Qal</a:t>
            </a:r>
            <a:r>
              <a:rPr lang="en-US" dirty="0" smtClean="0"/>
              <a:t> for simple active and here again is completed action.</a:t>
            </a:r>
          </a:p>
          <a:p>
            <a:pPr marL="514350" indent="-514350"/>
            <a:r>
              <a:rPr lang="en-US" dirty="0" smtClean="0"/>
              <a:t>Note in all three cases: FIRST PERSON “I,” “I,” and “I”!!! God is doing it ALL…I knew; I caused consecration; I appointed…and WHEN? Answer: BEFORE you were formed in the womb!!!</a:t>
            </a:r>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1:5</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C.F. </a:t>
            </a:r>
            <a:r>
              <a:rPr lang="en-US" dirty="0" err="1" smtClean="0"/>
              <a:t>Keil</a:t>
            </a:r>
            <a:r>
              <a:rPr lang="en-US" dirty="0" smtClean="0"/>
              <a:t>: </a:t>
            </a:r>
          </a:p>
          <a:p>
            <a:pPr>
              <a:buNone/>
            </a:pPr>
            <a:r>
              <a:rPr lang="en-US" dirty="0" smtClean="0"/>
              <a:t>“Jeremiah’s appointment to be a prophet for the nations follows upon a decree of God’s, fixed before he was conceived or born. God in His counsel has not only foreordained our life and being, but has predetermined before our birth what is to be our calling upon this earth; and He has accordingly so influenced our origin and our growth in the womb, as to prepare us for what we are to become, and for what we are to accomplish on behalf of His kingdom. This is true of all men, but very especially of those who have been chosen by God to be the extraordinary instruments of His grace, whom He has appointed to be instruments for the carrying out of the redemptive schemes of His kingdom; cf. Jer. Xliv. 2, 24, xlix. 5, Gal. </a:t>
            </a:r>
            <a:r>
              <a:rPr lang="en-US" dirty="0" err="1" smtClean="0"/>
              <a:t>i</a:t>
            </a:r>
            <a:r>
              <a:rPr lang="en-US" dirty="0" smtClean="0"/>
              <a:t>. 15.”</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1:5</a:t>
            </a:r>
            <a:endParaRPr lang="en-US" dirty="0"/>
          </a:p>
        </p:txBody>
      </p:sp>
      <p:sp>
        <p:nvSpPr>
          <p:cNvPr id="3" name="Content Placeholder 2"/>
          <p:cNvSpPr>
            <a:spLocks noGrp="1"/>
          </p:cNvSpPr>
          <p:nvPr>
            <p:ph sz="quarter" idx="1"/>
          </p:nvPr>
        </p:nvSpPr>
        <p:spPr/>
        <p:txBody>
          <a:bodyPr/>
          <a:lstStyle/>
          <a:p>
            <a:r>
              <a:rPr lang="en-US" dirty="0" smtClean="0"/>
              <a:t>“Thus </a:t>
            </a:r>
            <a:r>
              <a:rPr lang="en-US" dirty="0" smtClean="0"/>
              <a:t>Samson was appointed to be a </a:t>
            </a:r>
            <a:r>
              <a:rPr lang="en-US" dirty="0" err="1" smtClean="0"/>
              <a:t>Nazarite</a:t>
            </a:r>
            <a:r>
              <a:rPr lang="en-US" dirty="0" smtClean="0"/>
              <a:t> from the womb, this having been revealed to his mother before he was conceived, Judges xiii. 3 ff. To other men of God such divine predestination was made known for the first time when they were called to that office to which God had chosen them. So was it with our prophet Jeremiah…[this] should be accepted as an encouragement willingly to take upon one the allotted calling. For the man God has chosen before his birth to a special office in His kingdom He equips with the gifts and graces needed for the exercise of his functions.” (p. 39)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ESV:</a:t>
            </a:r>
          </a:p>
          <a:p>
            <a:endParaRPr lang="en-US" dirty="0" smtClean="0"/>
          </a:p>
          <a:p>
            <a:pPr>
              <a:buNone/>
            </a:pPr>
            <a:r>
              <a:rPr lang="en-US" dirty="0" smtClean="0"/>
              <a:t>And the Lord said to [</a:t>
            </a:r>
            <a:r>
              <a:rPr lang="en-US" dirty="0" err="1" smtClean="0"/>
              <a:t>Rebekah</a:t>
            </a:r>
            <a:r>
              <a:rPr lang="en-US" dirty="0" smtClean="0"/>
              <a:t>], “Two nations are in your womb, and two peoples from within you shall be divided; the one shall be stronger than the other, the older shall serve the younger.”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This Scripture is immediately eye-catching because this arrangement of the older serving the younger was contrary to ancient custom and family right (TLSB 53).</a:t>
            </a:r>
          </a:p>
          <a:p>
            <a:endParaRPr lang="en-US" dirty="0" smtClean="0"/>
          </a:p>
          <a:p>
            <a:r>
              <a:rPr lang="en-US" dirty="0" smtClean="0"/>
              <a:t>This calls further attention to predestination. Apparently God’s election supersedes all expectations and traditions. But let’s get into the text.</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Note the words in the ESV: “shall be divided”.</a:t>
            </a:r>
          </a:p>
          <a:p>
            <a:endParaRPr lang="en-US" dirty="0" smtClean="0"/>
          </a:p>
          <a:p>
            <a:r>
              <a:rPr lang="en-US" dirty="0" smtClean="0"/>
              <a:t>The Hebrew word is 6504 “shall break” or simply “divide”.</a:t>
            </a:r>
          </a:p>
          <a:p>
            <a:endParaRPr lang="en-US" dirty="0" smtClean="0"/>
          </a:p>
          <a:p>
            <a:r>
              <a:rPr lang="en-US" dirty="0" smtClean="0"/>
              <a:t>The core word is </a:t>
            </a:r>
            <a:r>
              <a:rPr lang="en-US" i="1" u="sng" dirty="0" err="1" smtClean="0"/>
              <a:t>parad</a:t>
            </a:r>
            <a:r>
              <a:rPr lang="en-US" i="1" dirty="0" smtClean="0"/>
              <a:t> </a:t>
            </a:r>
            <a:r>
              <a:rPr lang="en-US" dirty="0" smtClean="0"/>
              <a:t>[first “a” is long, second “a” is short] and describes the separation of peoples.</a:t>
            </a:r>
          </a:p>
          <a:p>
            <a:endParaRPr lang="en-US" dirty="0" smtClean="0"/>
          </a:p>
          <a:p>
            <a:r>
              <a:rPr lang="en-US" dirty="0" smtClean="0"/>
              <a:t>What is especially important, however, is the form of the verb in this particular instance in Genesis 25:23.</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normAutofit/>
          </a:bodyPr>
          <a:lstStyle/>
          <a:p>
            <a:r>
              <a:rPr lang="en-US" i="1" u="sng" dirty="0" err="1" smtClean="0"/>
              <a:t>Parad</a:t>
            </a:r>
            <a:r>
              <a:rPr lang="en-US" dirty="0" smtClean="0"/>
              <a:t> </a:t>
            </a:r>
            <a:r>
              <a:rPr lang="en-US" dirty="0" smtClean="0"/>
              <a:t>here is </a:t>
            </a:r>
            <a:r>
              <a:rPr lang="en-US" dirty="0" err="1" smtClean="0"/>
              <a:t>Niphal</a:t>
            </a:r>
            <a:r>
              <a:rPr lang="en-US" dirty="0" smtClean="0"/>
              <a:t> = the conjugation which is the known as the simple passive.</a:t>
            </a:r>
          </a:p>
          <a:p>
            <a:endParaRPr lang="en-US" dirty="0" smtClean="0"/>
          </a:p>
          <a:p>
            <a:r>
              <a:rPr lang="en-US" dirty="0" smtClean="0"/>
              <a:t>Key concept here is “passive”…in referring to the people that will be divided, these people are passive, not active; something is being done TO THEM.</a:t>
            </a:r>
          </a:p>
          <a:p>
            <a:endParaRPr lang="en-US" dirty="0" smtClean="0"/>
          </a:p>
          <a:p>
            <a:pPr>
              <a:buNone/>
            </a:pPr>
            <a:endParaRPr lang="en-US" i="1" u="sng"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normAutofit/>
          </a:bodyPr>
          <a:lstStyle/>
          <a:p>
            <a:r>
              <a:rPr lang="en-US" dirty="0" smtClean="0"/>
              <a:t>This verb is also imperfect. Recall that in Hebrew there is no past, present, or future tense; the verb indicates that something is either completed or not completed.</a:t>
            </a:r>
          </a:p>
          <a:p>
            <a:endParaRPr lang="en-US" dirty="0" smtClean="0"/>
          </a:p>
          <a:p>
            <a:r>
              <a:rPr lang="en-US" dirty="0" smtClean="0"/>
              <a:t>Again, here the verb is imperfect, this is YET TO COME!</a:t>
            </a:r>
            <a:endParaRPr lang="en-US" dirty="0" smtClean="0"/>
          </a:p>
          <a:p>
            <a:endParaRPr lang="en-US" dirty="0" smtClean="0"/>
          </a:p>
          <a:p>
            <a:r>
              <a:rPr lang="en-US" dirty="0" smtClean="0"/>
              <a:t>Thus so far: God is going to act upon the two peoples and cause something to occur that is yet to come.</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The verb here is also in the 3</a:t>
            </a:r>
            <a:r>
              <a:rPr lang="en-US" baseline="30000" dirty="0" smtClean="0"/>
              <a:t>rd</a:t>
            </a:r>
            <a:r>
              <a:rPr lang="en-US" dirty="0" smtClean="0"/>
              <a:t> person, masculine, plural.</a:t>
            </a:r>
          </a:p>
          <a:p>
            <a:endParaRPr lang="en-US" dirty="0" smtClean="0"/>
          </a:p>
          <a:p>
            <a:r>
              <a:rPr lang="en-US" dirty="0" smtClean="0"/>
              <a:t>In this context the peoples are represented by two sons, Esau and Jacob.</a:t>
            </a:r>
          </a:p>
          <a:p>
            <a:endParaRPr lang="en-US" dirty="0" smtClean="0"/>
          </a:p>
          <a:p>
            <a:r>
              <a:rPr lang="en-US" dirty="0" smtClean="0"/>
              <a:t>The 3</a:t>
            </a:r>
            <a:r>
              <a:rPr lang="en-US" baseline="30000" dirty="0" smtClean="0"/>
              <a:t>rd</a:t>
            </a:r>
            <a:r>
              <a:rPr lang="en-US" dirty="0" smtClean="0"/>
              <a:t> person means the Lord is referring to them, “they will be divided.”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 the bare verb is saying:</a:t>
            </a:r>
          </a:p>
          <a:p>
            <a:pPr>
              <a:buNone/>
            </a:pPr>
            <a:endParaRPr lang="en-US" dirty="0" smtClean="0"/>
          </a:p>
          <a:p>
            <a:pPr marL="514350" indent="-514350">
              <a:buAutoNum type="arabicPeriod"/>
            </a:pPr>
            <a:r>
              <a:rPr lang="en-US" dirty="0" smtClean="0"/>
              <a:t>God is going to act upon these people. It will be His doing, not their doing.</a:t>
            </a:r>
          </a:p>
          <a:p>
            <a:pPr marL="514350" indent="-514350">
              <a:buAutoNum type="arabicPeriod"/>
            </a:pPr>
            <a:r>
              <a:rPr lang="en-US" dirty="0" smtClean="0"/>
              <a:t>At the time, this had not been completed, but was going to be completed. God is announcing what is going to happen.</a:t>
            </a:r>
          </a:p>
          <a:p>
            <a:pPr marL="514350" indent="-514350">
              <a:buAutoNum type="arabicPeriod"/>
            </a:pPr>
            <a:endParaRPr lang="en-US" dirty="0" smtClean="0"/>
          </a:p>
          <a:p>
            <a:pPr marL="514350" indent="-514350">
              <a:buNone/>
            </a:pPr>
            <a:r>
              <a:rPr lang="en-US" dirty="0" smtClean="0"/>
              <a:t>Summary: Before these children had been born, the Lord had decided to divide them; going against human expectations, traditions, etc. This seems to be a clear example of predetermination.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25:23</a:t>
            </a:r>
            <a:endParaRPr lang="en-US" dirty="0"/>
          </a:p>
        </p:txBody>
      </p:sp>
      <p:sp>
        <p:nvSpPr>
          <p:cNvPr id="3" name="Content Placeholder 2"/>
          <p:cNvSpPr>
            <a:spLocks noGrp="1"/>
          </p:cNvSpPr>
          <p:nvPr>
            <p:ph sz="quarter" idx="1"/>
          </p:nvPr>
        </p:nvSpPr>
        <p:spPr/>
        <p:txBody>
          <a:bodyPr/>
          <a:lstStyle/>
          <a:p>
            <a:r>
              <a:rPr lang="en-US" dirty="0" smtClean="0"/>
              <a:t>Luther states the situation very simply:</a:t>
            </a:r>
          </a:p>
          <a:p>
            <a:r>
              <a:rPr lang="en-US" dirty="0" smtClean="0"/>
              <a:t>“And before God </a:t>
            </a:r>
            <a:r>
              <a:rPr lang="en-US" i="1" u="sng" dirty="0" smtClean="0"/>
              <a:t>they are already as great as they are destined to be.</a:t>
            </a:r>
            <a:r>
              <a:rPr lang="en-US" dirty="0" smtClean="0"/>
              <a:t> But when they have been born and have grown up, then they will be divided.” (LW 4, 364)</a:t>
            </a:r>
          </a:p>
          <a:p>
            <a:pPr>
              <a:buNone/>
            </a:pPr>
            <a:endParaRPr lang="en-US" dirty="0" smtClean="0"/>
          </a:p>
          <a:p>
            <a:r>
              <a:rPr lang="en-US" dirty="0" smtClean="0"/>
              <a:t>Luther goes on to trace and discuss the actual history that occurred and then concludes, “Therefore the prophecy was fulfilled literally.” (LW 4, 365)</a:t>
            </a:r>
          </a:p>
          <a:p>
            <a:r>
              <a:rPr lang="en-US" dirty="0" err="1" smtClean="0"/>
              <a:t>Keil</a:t>
            </a:r>
            <a:r>
              <a:rPr lang="en-US" dirty="0" smtClean="0"/>
              <a:t> and </a:t>
            </a:r>
            <a:r>
              <a:rPr lang="en-US" dirty="0" err="1" smtClean="0"/>
              <a:t>Delitzsch</a:t>
            </a:r>
            <a:r>
              <a:rPr lang="en-US" dirty="0" smtClean="0"/>
              <a:t> state simply, “The divine answer [is] in the form of a prophetic oracle,” (Volume 1, 267-268)</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1565</TotalTime>
  <Words>1665</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Predestination Part 2 The Predestination of Persons in the Old Testament</vt:lpstr>
      <vt:lpstr>Genesis 25:23</vt:lpstr>
      <vt:lpstr>Genesis 25:23</vt:lpstr>
      <vt:lpstr>Genesis 25:23</vt:lpstr>
      <vt:lpstr>Genesis 25:23</vt:lpstr>
      <vt:lpstr>Genesis 25:23</vt:lpstr>
      <vt:lpstr>Genesis 25:23</vt:lpstr>
      <vt:lpstr>Genesis 25:23</vt:lpstr>
      <vt:lpstr>Genesis 25:23</vt:lpstr>
      <vt:lpstr>Genesis 25:23</vt:lpstr>
      <vt:lpstr>Luther on the greater context</vt:lpstr>
      <vt:lpstr>Leupold</vt:lpstr>
      <vt:lpstr>Leupold sees a principle:</vt:lpstr>
      <vt:lpstr>God’s modus operandi</vt:lpstr>
      <vt:lpstr>Jeremiah 1:5</vt:lpstr>
      <vt:lpstr>“Before”</vt:lpstr>
      <vt:lpstr>Jeremiah 1:5</vt:lpstr>
      <vt:lpstr>Jeremiah 1:5</vt:lpstr>
      <vt:lpstr>Jeremiah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Predestination Part 2 The Predestination of Persons in the Old Testament</dc:title>
  <dc:creator>Rev. Dr. Alfonso O. Espinosa</dc:creator>
  <cp:lastModifiedBy>Rev. Dr. Alfonso O. Espinosa</cp:lastModifiedBy>
  <cp:revision>16</cp:revision>
  <dcterms:created xsi:type="dcterms:W3CDTF">2014-10-01T21:58:50Z</dcterms:created>
  <dcterms:modified xsi:type="dcterms:W3CDTF">2014-10-03T00:04:15Z</dcterms:modified>
</cp:coreProperties>
</file>