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3" r:id="rId5"/>
    <p:sldId id="262" r:id="rId6"/>
    <p:sldId id="261" r:id="rId7"/>
    <p:sldId id="257" r:id="rId8"/>
    <p:sldId id="264" r:id="rId9"/>
    <p:sldId id="258" r:id="rId10"/>
    <p:sldId id="265" r:id="rId11"/>
    <p:sldId id="266" r:id="rId12"/>
    <p:sldId id="268" r:id="rId13"/>
    <p:sldId id="270" r:id="rId14"/>
    <p:sldId id="272"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56" autoAdjust="0"/>
    <p:restoredTop sz="94660"/>
  </p:normalViewPr>
  <p:slideViewPr>
    <p:cSldViewPr>
      <p:cViewPr varScale="1">
        <p:scale>
          <a:sx n="72" d="100"/>
          <a:sy n="72" d="100"/>
        </p:scale>
        <p:origin x="-109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91C033DB-A6CD-4B6F-9BDC-F61DCCB693A2}" type="datetimeFigureOut">
              <a:rPr lang="en-US" smtClean="0"/>
              <a:pPr/>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DCBF5C-87B8-4858-BE00-DE554F3E1581}"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C033DB-A6CD-4B6F-9BDC-F61DCCB693A2}" type="datetimeFigureOut">
              <a:rPr lang="en-US" smtClean="0"/>
              <a:pPr/>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DCBF5C-87B8-4858-BE00-DE554F3E15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C033DB-A6CD-4B6F-9BDC-F61DCCB693A2}" type="datetimeFigureOut">
              <a:rPr lang="en-US" smtClean="0"/>
              <a:pPr/>
              <a:t>10/15/2014</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06DCBF5C-87B8-4858-BE00-DE554F3E15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C033DB-A6CD-4B6F-9BDC-F61DCCB693A2}" type="datetimeFigureOut">
              <a:rPr lang="en-US" smtClean="0"/>
              <a:pPr/>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DCBF5C-87B8-4858-BE00-DE554F3E15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1C033DB-A6CD-4B6F-9BDC-F61DCCB693A2}" type="datetimeFigureOut">
              <a:rPr lang="en-US" smtClean="0"/>
              <a:pPr/>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DCBF5C-87B8-4858-BE00-DE554F3E158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1C033DB-A6CD-4B6F-9BDC-F61DCCB693A2}" type="datetimeFigureOut">
              <a:rPr lang="en-US" smtClean="0"/>
              <a:pPr/>
              <a:t>10/15/2014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DCBF5C-87B8-4858-BE00-DE554F3E15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1C033DB-A6CD-4B6F-9BDC-F61DCCB693A2}" type="datetimeFigureOut">
              <a:rPr lang="en-US" smtClean="0"/>
              <a:pPr/>
              <a:t>10/15/2014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DCBF5C-87B8-4858-BE00-DE554F3E158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1C033DB-A6CD-4B6F-9BDC-F61DCCB693A2}" type="datetimeFigureOut">
              <a:rPr lang="en-US" smtClean="0"/>
              <a:pPr/>
              <a:t>10/15/2014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DCBF5C-87B8-4858-BE00-DE554F3E15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C033DB-A6CD-4B6F-9BDC-F61DCCB693A2}" type="datetimeFigureOut">
              <a:rPr lang="en-US" smtClean="0"/>
              <a:pPr/>
              <a:t>10/15/2014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DCBF5C-87B8-4858-BE00-DE554F3E15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1C033DB-A6CD-4B6F-9BDC-F61DCCB693A2}" type="datetimeFigureOut">
              <a:rPr lang="en-US" smtClean="0"/>
              <a:pPr/>
              <a:t>10/15/2014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DCBF5C-87B8-4858-BE00-DE554F3E1581}"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91C033DB-A6CD-4B6F-9BDC-F61DCCB693A2}" type="datetimeFigureOut">
              <a:rPr lang="en-US" smtClean="0"/>
              <a:pPr/>
              <a:t>10/15/2014</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06DCBF5C-87B8-4858-BE00-DE554F3E158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91C033DB-A6CD-4B6F-9BDC-F61DCCB693A2}" type="datetimeFigureOut">
              <a:rPr lang="en-US" smtClean="0"/>
              <a:pPr/>
              <a:t>10/15/2014</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06DCBF5C-87B8-4858-BE00-DE554F3E15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Predestination Part 3: Pharaoh</a:t>
            </a:r>
            <a:endParaRPr lang="en-US" dirty="0"/>
          </a:p>
        </p:txBody>
      </p:sp>
      <p:sp>
        <p:nvSpPr>
          <p:cNvPr id="3" name="Subtitle 2"/>
          <p:cNvSpPr>
            <a:spLocks noGrp="1"/>
          </p:cNvSpPr>
          <p:nvPr>
            <p:ph type="subTitle" idx="1"/>
          </p:nvPr>
        </p:nvSpPr>
        <p:spPr/>
        <p:txBody>
          <a:bodyPr/>
          <a:lstStyle/>
          <a:p>
            <a:r>
              <a:rPr lang="en-US" dirty="0" smtClean="0"/>
              <a:t>Pastor Espinosa, Saint Paul’s Lutheran Church of Irvine Bible Study, October 16</a:t>
            </a:r>
            <a:r>
              <a:rPr lang="en-US" baseline="30000" dirty="0" smtClean="0"/>
              <a:t>th</a:t>
            </a:r>
            <a:r>
              <a:rPr lang="en-US" dirty="0" smtClean="0"/>
              <a:t> 2014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 there is a predetermined action here…the verb form teaches this.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But one must make the leap to double predestination. </a:t>
            </a:r>
          </a:p>
          <a:p>
            <a:endParaRPr lang="en-US" dirty="0" smtClean="0"/>
          </a:p>
          <a:p>
            <a:r>
              <a:rPr lang="en-US" dirty="0" smtClean="0"/>
              <a:t>If this were stated </a:t>
            </a:r>
            <a:r>
              <a:rPr lang="en-US" i="1" dirty="0" smtClean="0"/>
              <a:t>before </a:t>
            </a:r>
            <a:r>
              <a:rPr lang="en-US" dirty="0" smtClean="0"/>
              <a:t>the record of Pharaoh’s utter rebellion, that would be one thing.</a:t>
            </a:r>
          </a:p>
          <a:p>
            <a:endParaRPr lang="en-US" dirty="0" smtClean="0"/>
          </a:p>
          <a:p>
            <a:r>
              <a:rPr lang="en-US" dirty="0" smtClean="0"/>
              <a:t>Pharaoh’s condition is reminiscent of the unforgivable sin. The tension here seems to be in the fact that Pharaoh was never “once enlightened” (to use language from Hebrews 6:4)…but consider what God “gave Him”: the miracles, not one, not two, not three…10! This does not discount Luke 16:31, but consider that it was MOSES speaking to Pharaoh…Pharaoh was rejecting the Word </a:t>
            </a:r>
            <a:r>
              <a:rPr lang="en-US" i="1" dirty="0" smtClean="0"/>
              <a:t>and </a:t>
            </a:r>
            <a:r>
              <a:rPr lang="en-US" dirty="0" smtClean="0"/>
              <a:t>the miracles!!!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 knew this – foreknowledge – and therefore declared the result:</a:t>
            </a:r>
            <a:endParaRPr lang="en-US" dirty="0"/>
          </a:p>
        </p:txBody>
      </p:sp>
      <p:sp>
        <p:nvSpPr>
          <p:cNvPr id="3" name="Content Placeholder 2"/>
          <p:cNvSpPr>
            <a:spLocks noGrp="1"/>
          </p:cNvSpPr>
          <p:nvPr>
            <p:ph idx="1"/>
          </p:nvPr>
        </p:nvSpPr>
        <p:spPr/>
        <p:txBody>
          <a:bodyPr/>
          <a:lstStyle/>
          <a:p>
            <a:r>
              <a:rPr lang="en-US" dirty="0" smtClean="0"/>
              <a:t>Again consistent with Romans 1.</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Confessional </a:t>
            </a:r>
            <a:r>
              <a:rPr lang="en-US" dirty="0" smtClean="0"/>
              <a:t>Witness</a:t>
            </a:r>
            <a:endParaRPr lang="en-US" dirty="0"/>
          </a:p>
        </p:txBody>
      </p:sp>
      <p:sp>
        <p:nvSpPr>
          <p:cNvPr id="3" name="Content Placeholder 2"/>
          <p:cNvSpPr>
            <a:spLocks noGrp="1"/>
          </p:cNvSpPr>
          <p:nvPr>
            <p:ph sz="quarter" idx="1"/>
          </p:nvPr>
        </p:nvSpPr>
        <p:spPr/>
        <p:txBody>
          <a:bodyPr>
            <a:normAutofit fontScale="77500" lnSpcReduction="20000"/>
          </a:bodyPr>
          <a:lstStyle/>
          <a:p>
            <a:pPr algn="just">
              <a:buNone/>
            </a:pPr>
            <a:r>
              <a:rPr lang="en-US" dirty="0" smtClean="0"/>
              <a:t>10. “The cause of condemnation is that men either do not hear the Word of God at all but willfully despise it, harden their ears and their hearts, and thus bar the ordinary way for the Holy Spirit, so that he cannot work in them; or, if they do hear the Word, they cast it to the wind and pay no attention to it. The fault does not lie in God or his election, but in their own wickedness.”</a:t>
            </a:r>
          </a:p>
          <a:p>
            <a:pPr algn="just">
              <a:buNone/>
            </a:pPr>
            <a:endParaRPr lang="en-US" dirty="0" smtClean="0"/>
          </a:p>
          <a:p>
            <a:pPr algn="just">
              <a:buNone/>
            </a:pPr>
            <a:r>
              <a:rPr lang="en-US" dirty="0" smtClean="0"/>
              <a:t>11. Those who are the elect are so only “out of pure grace in Christ.” </a:t>
            </a:r>
          </a:p>
          <a:p>
            <a:pPr algn="just">
              <a:buNone/>
            </a:pPr>
            <a:endParaRPr lang="en-US" dirty="0" smtClean="0"/>
          </a:p>
          <a:p>
            <a:pPr algn="just">
              <a:buNone/>
            </a:pPr>
            <a:r>
              <a:rPr lang="en-US" dirty="0" smtClean="0"/>
              <a:t>12. Finally, the Christian is put forth every effort to live according to the will of God and “to confirm [their] call” (2 Peter 1:10).</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Confessional Witness concluded…</a:t>
            </a:r>
            <a:endParaRPr lang="en-US" dirty="0"/>
          </a:p>
        </p:txBody>
      </p:sp>
      <p:sp>
        <p:nvSpPr>
          <p:cNvPr id="3" name="Content Placeholder 2"/>
          <p:cNvSpPr>
            <a:spLocks noGrp="1"/>
          </p:cNvSpPr>
          <p:nvPr>
            <p:ph sz="quarter" idx="1"/>
          </p:nvPr>
        </p:nvSpPr>
        <p:spPr/>
        <p:txBody>
          <a:bodyPr>
            <a:normAutofit fontScale="77500" lnSpcReduction="20000"/>
          </a:bodyPr>
          <a:lstStyle/>
          <a:p>
            <a:pPr algn="just"/>
            <a:r>
              <a:rPr lang="en-US" dirty="0" smtClean="0"/>
              <a:t>“…God punishes sin with sin…Hence Pharaoh…did not perish because God did not want to grant him salvation or because it was God’s good pleasure that he should be damned and lost. For God ‘is not wishing that any should perish,’ nor has he any ‘pleasure in the death of the wicked, but that the wicked turn from his way and live.’”</a:t>
            </a:r>
          </a:p>
          <a:p>
            <a:pPr algn="just"/>
            <a:r>
              <a:rPr lang="en-US" dirty="0" smtClean="0"/>
              <a:t>“…Pharaoh…deliberately rebelled against all the admonitions and warnings, God withdrew his hand from him, and so his heart became hardened and calloused and God executed his judgment on him…the sole purpose [shows] the righteousness of God which God manifests toward the impenitent and despisers of his Word…”</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Pieper:</a:t>
            </a:r>
            <a:endParaRPr lang="en-US" dirty="0"/>
          </a:p>
        </p:txBody>
      </p:sp>
      <p:sp>
        <p:nvSpPr>
          <p:cNvPr id="3" name="Content Placeholder 2"/>
          <p:cNvSpPr>
            <a:spLocks noGrp="1"/>
          </p:cNvSpPr>
          <p:nvPr>
            <p:ph sz="quarter" idx="1"/>
          </p:nvPr>
        </p:nvSpPr>
        <p:spPr/>
        <p:txBody>
          <a:bodyPr>
            <a:normAutofit fontScale="85000" lnSpcReduction="10000"/>
          </a:bodyPr>
          <a:lstStyle/>
          <a:p>
            <a:pPr>
              <a:buNone/>
            </a:pPr>
            <a:r>
              <a:rPr lang="en-US" dirty="0" smtClean="0"/>
              <a:t>497 Regarding Rom. 9:22-23: vessels of mercy in the active voice [God afore prepared them unto glory]; vessels of wrath, however, in the passive voice [there is no mention of God “doing” anything]. </a:t>
            </a:r>
          </a:p>
          <a:p>
            <a:pPr>
              <a:buNone/>
            </a:pPr>
            <a:r>
              <a:rPr lang="en-US" dirty="0" smtClean="0"/>
              <a:t>498 The “afore” in regard the vessels of mercy is traced back to eternity; but the “afore” is missing in regard to the vessels of wrath. “Here, then, is taught an eternal preparation for glory or for salvation, but no eternal preparation for destruction.”</a:t>
            </a:r>
          </a:p>
          <a:p>
            <a:pPr>
              <a:buNone/>
            </a:pPr>
            <a:r>
              <a:rPr lang="en-US" dirty="0" smtClean="0"/>
              <a:t>ESV: vessels of wrath: “prepared for destruction”</a:t>
            </a:r>
          </a:p>
          <a:p>
            <a:pPr>
              <a:buNone/>
            </a:pPr>
            <a:r>
              <a:rPr lang="en-US" dirty="0" smtClean="0"/>
              <a:t>		vessels of mercy: “prepared </a:t>
            </a:r>
            <a:r>
              <a:rPr lang="en-US" b="1" i="1" dirty="0" smtClean="0"/>
              <a:t>beforehand</a:t>
            </a:r>
            <a:r>
              <a:rPr lang="en-US" dirty="0" smtClean="0"/>
              <a:t> for glory”</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Pieper continued…</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The cause of error:</a:t>
            </a:r>
          </a:p>
          <a:p>
            <a:pPr>
              <a:buNone/>
            </a:pPr>
            <a:r>
              <a:rPr lang="en-US" dirty="0" smtClean="0"/>
              <a:t>501: The question: “Why, with the same divine grace for all and the same total depravity in all men, not all mankind, but only a part, is saved is beyond our limited ken in this life.”</a:t>
            </a:r>
          </a:p>
          <a:p>
            <a:pPr>
              <a:buNone/>
            </a:pPr>
            <a:endParaRPr lang="en-US" dirty="0" smtClean="0"/>
          </a:p>
          <a:p>
            <a:pPr>
              <a:buNone/>
            </a:pPr>
            <a:r>
              <a:rPr lang="en-US" dirty="0" smtClean="0"/>
              <a:t>501 Attempts to solve the mystery have denied either universal grace (Calvin) or grace alone (synergism).</a:t>
            </a:r>
          </a:p>
          <a:p>
            <a:pPr>
              <a:buNone/>
            </a:pPr>
            <a:endParaRPr lang="en-US" dirty="0" smtClean="0"/>
          </a:p>
          <a:p>
            <a:pPr>
              <a:buNone/>
            </a:pPr>
            <a:r>
              <a:rPr lang="en-US" dirty="0" smtClean="0"/>
              <a:t>502: “But Scripture directs us to hold our tongue. The question should remain unanswered.”</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Scripture</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Exodus 7:2-5</a:t>
            </a:r>
            <a:endParaRPr lang="en-US" dirty="0" smtClean="0"/>
          </a:p>
          <a:p>
            <a:r>
              <a:rPr lang="en-US" b="1" dirty="0" smtClean="0"/>
              <a:t>English Standard Version</a:t>
            </a:r>
            <a:endParaRPr lang="en-US" dirty="0" smtClean="0"/>
          </a:p>
          <a:p>
            <a:r>
              <a:rPr lang="en-US" dirty="0" smtClean="0"/>
              <a:t>2 You shall speak all that I command you, and your brother Aaron shall tell Pharaoh to let the people of Israel go out of his land. </a:t>
            </a:r>
          </a:p>
          <a:p>
            <a:r>
              <a:rPr lang="en-US" dirty="0" smtClean="0"/>
              <a:t>3 But I will harden Pharaoh’s heart, and though I multiply my signs and wonders in the land of Egypt, </a:t>
            </a:r>
          </a:p>
          <a:p>
            <a:r>
              <a:rPr lang="en-US" dirty="0" smtClean="0"/>
              <a:t>4 Pharaoh will not listen to you. Then I will lay my hand on Egypt and bring my hosts, my people the children of Israel, out of the land of Egypt by great acts of judgment. </a:t>
            </a:r>
          </a:p>
          <a:p>
            <a:r>
              <a:rPr lang="en-US" dirty="0" smtClean="0"/>
              <a:t>5 The Egyptians shall know that I am the Lord, when I stretch out my hand against Egypt and bring out the people of Israel from among them</a:t>
            </a:r>
            <a:r>
              <a:rPr lang="en-US"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at the Reformed View</a:t>
            </a:r>
            <a:endParaRPr lang="en-US" dirty="0"/>
          </a:p>
        </p:txBody>
      </p:sp>
      <p:sp>
        <p:nvSpPr>
          <p:cNvPr id="3" name="Content Placeholder 2"/>
          <p:cNvSpPr>
            <a:spLocks noGrp="1"/>
          </p:cNvSpPr>
          <p:nvPr>
            <p:ph idx="1"/>
          </p:nvPr>
        </p:nvSpPr>
        <p:spPr/>
        <p:txBody>
          <a:bodyPr>
            <a:normAutofit fontScale="62500" lnSpcReduction="20000"/>
          </a:bodyPr>
          <a:lstStyle/>
          <a:p>
            <a:pPr lvl="0"/>
            <a:r>
              <a:rPr lang="en-US" dirty="0" smtClean="0"/>
              <a:t>The classic Reformed (non-Lutheran) Response:</a:t>
            </a:r>
          </a:p>
          <a:p>
            <a:pPr>
              <a:buNone/>
            </a:pPr>
            <a:r>
              <a:rPr lang="en-US" dirty="0" smtClean="0"/>
              <a:t> </a:t>
            </a:r>
          </a:p>
          <a:p>
            <a:pPr lvl="0"/>
            <a:r>
              <a:rPr lang="en-US" dirty="0" smtClean="0"/>
              <a:t>We are faced here with a “necessary inference.”</a:t>
            </a:r>
          </a:p>
          <a:p>
            <a:pPr lvl="0"/>
            <a:r>
              <a:rPr lang="en-US" dirty="0" smtClean="0"/>
              <a:t>First of all, sometimes the Reformed view is confused with what is known as “equal </a:t>
            </a:r>
            <a:r>
              <a:rPr lang="en-US" dirty="0" err="1" smtClean="0"/>
              <a:t>ultimacy</a:t>
            </a:r>
            <a:r>
              <a:rPr lang="en-US" dirty="0" smtClean="0"/>
              <a:t>.” What is equal </a:t>
            </a:r>
            <a:r>
              <a:rPr lang="en-US" dirty="0" err="1" smtClean="0"/>
              <a:t>ultimacy</a:t>
            </a:r>
            <a:r>
              <a:rPr lang="en-US" dirty="0" smtClean="0"/>
              <a:t>?</a:t>
            </a:r>
          </a:p>
          <a:p>
            <a:pPr lvl="0"/>
            <a:r>
              <a:rPr lang="en-US" dirty="0" smtClean="0"/>
              <a:t>God intervenes in the lives of the elect to create faith in their hearts.</a:t>
            </a:r>
          </a:p>
          <a:p>
            <a:pPr lvl="0"/>
            <a:r>
              <a:rPr lang="en-US" dirty="0" smtClean="0"/>
              <a:t>God intervenes in the lives of the reprobate to create or work unbelief</a:t>
            </a:r>
          </a:p>
          <a:p>
            <a:pPr>
              <a:buNone/>
            </a:pPr>
            <a:r>
              <a:rPr lang="en-US" dirty="0" smtClean="0"/>
              <a:t>	in </a:t>
            </a:r>
            <a:r>
              <a:rPr lang="en-US" dirty="0" smtClean="0"/>
              <a:t>their hearts.</a:t>
            </a:r>
          </a:p>
          <a:p>
            <a:pPr lvl="0"/>
            <a:r>
              <a:rPr lang="en-US" dirty="0" smtClean="0"/>
              <a:t>What appears obviously wrong with this idea of equal </a:t>
            </a:r>
            <a:r>
              <a:rPr lang="en-US" dirty="0" err="1" smtClean="0"/>
              <a:t>ultimacy</a:t>
            </a:r>
            <a:r>
              <a:rPr lang="en-US" dirty="0" smtClean="0"/>
              <a:t>?</a:t>
            </a:r>
          </a:p>
          <a:p>
            <a:pPr lvl="0"/>
            <a:r>
              <a:rPr lang="en-US" dirty="0" smtClean="0"/>
              <a:t>The Reformed, however, affirm what they refer to as “the positive and negative decrees of God.”</a:t>
            </a:r>
          </a:p>
          <a:p>
            <a:pPr lvl="0"/>
            <a:r>
              <a:rPr lang="en-US" dirty="0" smtClean="0"/>
              <a:t>Positive decrees have to do with God’s active intervention in the hearts of the elect.</a:t>
            </a:r>
          </a:p>
          <a:p>
            <a:pPr lvl="0"/>
            <a:r>
              <a:rPr lang="en-US" dirty="0" smtClean="0"/>
              <a:t>Negative decrees have to do with God’s passing over the non-elect.</a:t>
            </a:r>
          </a:p>
          <a:p>
            <a:pPr lvl="0"/>
            <a:r>
              <a:rPr lang="en-US" dirty="0" smtClean="0"/>
              <a:t>This is the Reformed view of double predestination.</a:t>
            </a:r>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at the Reformed View</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In this view, God does not create unbelief, nor does He coerce the unbeliever to sin (which of course would violate God’s nature as we discussed above at “C”).</a:t>
            </a:r>
          </a:p>
          <a:p>
            <a:pPr lvl="0"/>
            <a:r>
              <a:rPr lang="en-US" dirty="0" smtClean="0"/>
              <a:t>The Reformed, however, explain that to understand their position on the “negative decree” of God (predestination that leads to reprobation; predestination that leads to damnation), then you must understand the difference between active and passive hardening.</a:t>
            </a:r>
          </a:p>
          <a:p>
            <a:pPr lvl="0"/>
            <a:r>
              <a:rPr lang="en-US" dirty="0" smtClean="0"/>
              <a:t>Active hardening would involve God’s direct intervention within the inner chambers of the heart. That is God would actively cause something within someone that would condemn them to hell. This of course would lead us back to equal </a:t>
            </a:r>
            <a:r>
              <a:rPr lang="en-US" dirty="0" err="1" smtClean="0"/>
              <a:t>ultimacy</a:t>
            </a:r>
            <a:r>
              <a:rPr lang="en-US" dirty="0" smtClean="0"/>
              <a:t>.</a:t>
            </a:r>
          </a:p>
          <a:p>
            <a:pPr lvl="0"/>
            <a:r>
              <a:rPr lang="en-US" dirty="0" smtClean="0"/>
              <a:t>Passive hardening involves a divine judgment upon sin that is already present.</a:t>
            </a:r>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R.C. </a:t>
            </a:r>
            <a:r>
              <a:rPr lang="en-US" dirty="0" err="1" smtClean="0"/>
              <a:t>Sproul</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R.C. </a:t>
            </a:r>
            <a:r>
              <a:rPr lang="en-US" dirty="0" err="1" smtClean="0"/>
              <a:t>Sproul</a:t>
            </a:r>
            <a:r>
              <a:rPr lang="en-US" dirty="0" smtClean="0"/>
              <a:t> -- a Reformed theologian -- explains: </a:t>
            </a:r>
          </a:p>
          <a:p>
            <a:r>
              <a:rPr lang="en-US" b="1" i="1" dirty="0" smtClean="0"/>
              <a:t>“All that God has to do to harden people’s hearts is to remove the restraints. He gives them a longer leash. Rather than restricting their human freedom, he increases it. He lets them have their own way. In a sense he gives them enough rope to hang themselves. It is not that God puts his hand on them to create fresh evil in their hearts; he merely removes his holy hand of restraint from them and lets them do their own will.” </a:t>
            </a:r>
            <a:r>
              <a:rPr lang="en-US" dirty="0" smtClean="0"/>
              <a:t>(</a:t>
            </a:r>
            <a:r>
              <a:rPr lang="en-US" i="1" dirty="0" smtClean="0"/>
              <a:t>Chosen By God, </a:t>
            </a:r>
            <a:r>
              <a:rPr lang="en-US" dirty="0" smtClean="0"/>
              <a:t>p. 145) </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Exodus 1 what do we know of this Pharaoh?</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Now there arose a new king over Egypt, who did not know Joseph. </a:t>
            </a:r>
            <a:r>
              <a:rPr lang="en-US" b="1" baseline="30000" dirty="0" smtClean="0"/>
              <a:t>9 </a:t>
            </a:r>
            <a:r>
              <a:rPr lang="en-US" dirty="0" smtClean="0"/>
              <a:t>And he said to his people, “Behold, the people of Israel are too many and too mighty for us. </a:t>
            </a:r>
            <a:r>
              <a:rPr lang="en-US" b="1" baseline="30000" dirty="0" smtClean="0"/>
              <a:t>10 </a:t>
            </a:r>
            <a:r>
              <a:rPr lang="en-US" dirty="0" smtClean="0"/>
              <a:t>Come, let us deal shrewdly with them, lest they multiply, and, if war breaks out, they join our enemies and fight against us and escape from the land.” </a:t>
            </a:r>
          </a:p>
          <a:p>
            <a:pPr>
              <a:buNone/>
            </a:pPr>
            <a:r>
              <a:rPr lang="en-US" b="1" baseline="30000" dirty="0" smtClean="0"/>
              <a:t>	11 </a:t>
            </a:r>
            <a:r>
              <a:rPr lang="en-US" dirty="0" smtClean="0"/>
              <a:t>Therefore they set taskmasters over them </a:t>
            </a:r>
            <a:r>
              <a:rPr lang="en-US" i="1" baseline="30000" dirty="0" smtClean="0">
                <a:hlinkClick r:id=""/>
              </a:rPr>
              <a:t>﻿</a:t>
            </a:r>
            <a:r>
              <a:rPr lang="en-US" dirty="0" smtClean="0"/>
              <a:t>to afflict them with heavy burdens. They built for Pharaoh </a:t>
            </a:r>
            <a:r>
              <a:rPr lang="en-US" i="1" baseline="30000" dirty="0" smtClean="0">
                <a:hlinkClick r:id=""/>
              </a:rPr>
              <a:t>﻿</a:t>
            </a:r>
            <a:r>
              <a:rPr lang="en-US" dirty="0" smtClean="0"/>
              <a:t>store cities, </a:t>
            </a:r>
            <a:r>
              <a:rPr lang="en-US" dirty="0" err="1" smtClean="0"/>
              <a:t>Pithom</a:t>
            </a:r>
            <a:r>
              <a:rPr lang="en-US" dirty="0" smtClean="0"/>
              <a:t> and </a:t>
            </a:r>
            <a:r>
              <a:rPr lang="en-US" dirty="0" err="1" smtClean="0"/>
              <a:t>Raamses</a:t>
            </a:r>
            <a:r>
              <a:rPr lang="en-US" dirty="0" smtClean="0"/>
              <a:t>. </a:t>
            </a:r>
            <a:r>
              <a:rPr lang="en-US" b="1" baseline="30000" dirty="0" smtClean="0"/>
              <a:t>12 </a:t>
            </a:r>
            <a:r>
              <a:rPr lang="en-US" dirty="0" smtClean="0"/>
              <a:t>But the more they were oppressed, the more they multiplied and the more they spread abroad. And the Egyptians were in dread of the people of Israel. </a:t>
            </a:r>
            <a:r>
              <a:rPr lang="en-US" b="1" baseline="30000" dirty="0" smtClean="0"/>
              <a:t>13 </a:t>
            </a:r>
            <a:r>
              <a:rPr lang="en-US" dirty="0" smtClean="0"/>
              <a:t>So they ruthlessly made the people of Israel work as slaves </a:t>
            </a:r>
            <a:r>
              <a:rPr lang="en-US" b="1" baseline="30000" dirty="0" smtClean="0"/>
              <a:t>14 </a:t>
            </a:r>
            <a:r>
              <a:rPr lang="en-US" dirty="0" smtClean="0"/>
              <a:t>and </a:t>
            </a:r>
            <a:r>
              <a:rPr lang="en-US" i="1" baseline="30000" dirty="0" smtClean="0">
                <a:hlinkClick r:id=""/>
              </a:rPr>
              <a:t>﻿</a:t>
            </a:r>
            <a:r>
              <a:rPr lang="en-US" dirty="0" smtClean="0"/>
              <a:t>made their lives bitter with hard service, in mortar and brick, and in all kinds of work in the field. In all their work they ruthlessly made them work as slaves.</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Reformed View</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Do you see this as an improvement to equal </a:t>
            </a:r>
            <a:r>
              <a:rPr lang="en-US" dirty="0" err="1" smtClean="0"/>
              <a:t>ultimacy</a:t>
            </a:r>
            <a:r>
              <a:rPr lang="en-US" dirty="0" smtClean="0"/>
              <a:t>? If so, why? If not, why not?</a:t>
            </a:r>
          </a:p>
          <a:p>
            <a:endParaRPr lang="en-US" dirty="0" smtClean="0"/>
          </a:p>
          <a:p>
            <a:pPr lvl="0"/>
            <a:r>
              <a:rPr lang="en-US" dirty="0" smtClean="0"/>
              <a:t>Now, it is important to understand that even the Lutheran Confessions use a similar description: “…God withdrew His hand from him [referring here to Pharaoh]…” (</a:t>
            </a:r>
            <a:r>
              <a:rPr lang="en-US" i="1" dirty="0" smtClean="0"/>
              <a:t>Concordia: The Lutheran Confessions, </a:t>
            </a:r>
            <a:r>
              <a:rPr lang="en-US" dirty="0" smtClean="0"/>
              <a:t>2</a:t>
            </a:r>
            <a:r>
              <a:rPr lang="en-US" baseline="30000" dirty="0" smtClean="0"/>
              <a:t>nd</a:t>
            </a:r>
            <a:r>
              <a:rPr lang="en-US" dirty="0" smtClean="0"/>
              <a:t> edition, p. 614). However, there are still key differences:</a:t>
            </a:r>
          </a:p>
          <a:p>
            <a:endParaRPr lang="en-US" dirty="0" smtClean="0"/>
          </a:p>
          <a:p>
            <a:pPr lvl="0"/>
            <a:r>
              <a:rPr lang="en-US" dirty="0" smtClean="0"/>
              <a:t>The Reformed insist on speaking of the election of the reprobate. They insist of speaking of God’s degree (“negative” or otherwise) that leads to damnation (at least passively ensures that a person is led to damnation).</a:t>
            </a:r>
          </a:p>
          <a:p>
            <a:pPr>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Reformed View</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The Reformed also view this teaching as maintaining another key doctrine belonging to them: namely, </a:t>
            </a:r>
            <a:r>
              <a:rPr lang="en-US" b="1" i="1" dirty="0" smtClean="0"/>
              <a:t>limited atonement</a:t>
            </a:r>
            <a:r>
              <a:rPr lang="en-US" dirty="0" smtClean="0"/>
              <a:t>. It is the clear teaching (to them) that Jesus Christ did </a:t>
            </a:r>
            <a:r>
              <a:rPr lang="en-US" i="1" dirty="0" smtClean="0"/>
              <a:t>not die for the sins of all men, but only some men (namely, those men who were predestined to heaven).</a:t>
            </a:r>
            <a:endParaRPr lang="en-US" dirty="0" smtClean="0"/>
          </a:p>
          <a:p>
            <a:pPr lvl="0"/>
            <a:r>
              <a:rPr lang="en-US" dirty="0" smtClean="0"/>
              <a:t>Thus, when the Reformed (in this case a leading Reformed theologian R.C. </a:t>
            </a:r>
            <a:r>
              <a:rPr lang="en-US" dirty="0" err="1" smtClean="0"/>
              <a:t>Sproul</a:t>
            </a:r>
            <a:r>
              <a:rPr lang="en-US" dirty="0" smtClean="0"/>
              <a:t>) says that “God merely removes his holy hand of restraint” the Reformed position </a:t>
            </a:r>
            <a:r>
              <a:rPr lang="en-US" b="1" i="1" dirty="0" smtClean="0"/>
              <a:t>does not mean</a:t>
            </a:r>
            <a:r>
              <a:rPr lang="en-US" dirty="0" smtClean="0"/>
              <a:t> what the Lutherans mean when Lutherans say, “God withdrew His hand.” So what is the Lutheran understanding of the Scriptures?</a:t>
            </a:r>
          </a:p>
          <a:p>
            <a:pPr>
              <a:buNone/>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Lutheran Position:</a:t>
            </a:r>
            <a:endParaRPr lang="en-US" dirty="0"/>
          </a:p>
        </p:txBody>
      </p:sp>
      <p:sp>
        <p:nvSpPr>
          <p:cNvPr id="3" name="Content Placeholder 2"/>
          <p:cNvSpPr>
            <a:spLocks noGrp="1"/>
          </p:cNvSpPr>
          <p:nvPr>
            <p:ph idx="1"/>
          </p:nvPr>
        </p:nvSpPr>
        <p:spPr/>
        <p:txBody>
          <a:bodyPr/>
          <a:lstStyle/>
          <a:p>
            <a:pPr lvl="0"/>
            <a:r>
              <a:rPr lang="en-US" dirty="0" smtClean="0"/>
              <a:t>The Lutheran Position:</a:t>
            </a:r>
          </a:p>
          <a:p>
            <a:endParaRPr lang="en-US" dirty="0" smtClean="0"/>
          </a:p>
          <a:p>
            <a:pPr lvl="0"/>
            <a:r>
              <a:rPr lang="en-US" dirty="0" smtClean="0"/>
              <a:t>Context:</a:t>
            </a:r>
          </a:p>
          <a:p>
            <a:pPr lvl="0"/>
            <a:r>
              <a:rPr lang="en-US" dirty="0" smtClean="0"/>
              <a:t>We treat predestination after the doctrine of the Church because (as Francis Pieper wrote), “Scripture addresses those who by faith have become members of the Christian Church as the elect.” (</a:t>
            </a:r>
            <a:r>
              <a:rPr lang="en-US" i="1" dirty="0" smtClean="0"/>
              <a:t>Christian </a:t>
            </a:r>
            <a:r>
              <a:rPr lang="en-US" i="1" dirty="0" err="1" smtClean="0"/>
              <a:t>Dogmatics</a:t>
            </a:r>
            <a:r>
              <a:rPr lang="en-US" i="1" dirty="0" smtClean="0"/>
              <a:t>, </a:t>
            </a:r>
            <a:r>
              <a:rPr lang="en-US" dirty="0" smtClean="0"/>
              <a:t>Vol. III, p. 473) </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Lutheran View</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Ephesians 1:1, 4-6: “…To the saints who are in Ephesus, and are faithful in Christ Jesus…even as he chose us in him before the foundation of the world, that we should be holy and blameless before him. In love he predestined us for adoption as sons through Jesus Christ, according to the purpose of his will, to the praise of his glorious grace, with which he has blessed us in the Beloved.”</a:t>
            </a:r>
          </a:p>
          <a:p>
            <a:pPr>
              <a:buNone/>
            </a:pPr>
            <a:r>
              <a:rPr lang="en-US" dirty="0" smtClean="0"/>
              <a:t> </a:t>
            </a:r>
          </a:p>
          <a:p>
            <a:pPr lvl="0"/>
            <a:r>
              <a:rPr lang="en-US" dirty="0" smtClean="0"/>
              <a:t>Note that election is not mentioned until after it is made clear that we are discussing “the saints.”</a:t>
            </a:r>
          </a:p>
          <a:p>
            <a:pPr lvl="0"/>
            <a:r>
              <a:rPr lang="en-US" dirty="0" smtClean="0"/>
              <a:t>Put simply, the doctrine of election is intended for members of the Church, the Body of Christ.</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Lutheran View</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2</a:t>
            </a:r>
            <a:r>
              <a:rPr lang="en-US" baseline="30000" dirty="0" smtClean="0"/>
              <a:t>nd</a:t>
            </a:r>
            <a:r>
              <a:rPr lang="en-US" dirty="0" smtClean="0"/>
              <a:t> Thessalonians 2:13-14: “But we ought always to give thanks to God for you, brothers beloved by the Lord, because God chose you as the </a:t>
            </a:r>
            <a:r>
              <a:rPr lang="en-US" dirty="0" err="1" smtClean="0"/>
              <a:t>firstfruits</a:t>
            </a:r>
            <a:r>
              <a:rPr lang="en-US" dirty="0" smtClean="0"/>
              <a:t> to be saved, through sanctification by the Spirit and belief in the truth. To this he called you through our gospel, so that you may obtain the glory of our Lord Jesus Christ.”</a:t>
            </a:r>
          </a:p>
          <a:p>
            <a:pPr>
              <a:buNone/>
            </a:pPr>
            <a:r>
              <a:rPr lang="en-US" dirty="0" smtClean="0"/>
              <a:t> </a:t>
            </a:r>
          </a:p>
          <a:p>
            <a:pPr lvl="0"/>
            <a:r>
              <a:rPr lang="en-US" dirty="0" smtClean="0"/>
              <a:t>Once again note the order of the presentation: our being chosen as the </a:t>
            </a:r>
            <a:r>
              <a:rPr lang="en-US" dirty="0" err="1" smtClean="0"/>
              <a:t>firstfruits</a:t>
            </a:r>
            <a:r>
              <a:rPr lang="en-US" dirty="0" smtClean="0"/>
              <a:t> is mentioned </a:t>
            </a:r>
            <a:r>
              <a:rPr lang="en-US" i="1" dirty="0" smtClean="0"/>
              <a:t>after</a:t>
            </a:r>
            <a:r>
              <a:rPr lang="en-US" dirty="0" smtClean="0"/>
              <a:t> the identification of “brothers beloved by the Lord.” </a:t>
            </a:r>
          </a:p>
          <a:p>
            <a:r>
              <a:rPr lang="en-US" dirty="0" smtClean="0"/>
              <a:t>Thus, the Lutheran context sees predestination not in accord with an inscrutable eternal decree, but in context of that which is communicated to those already in the Church.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Walther:</a:t>
            </a:r>
            <a:endParaRPr lang="en-US" dirty="0"/>
          </a:p>
        </p:txBody>
      </p:sp>
      <p:sp>
        <p:nvSpPr>
          <p:cNvPr id="3" name="Content Placeholder 2"/>
          <p:cNvSpPr>
            <a:spLocks noGrp="1"/>
          </p:cNvSpPr>
          <p:nvPr>
            <p:ph idx="1"/>
          </p:nvPr>
        </p:nvSpPr>
        <p:spPr/>
        <p:txBody>
          <a:bodyPr/>
          <a:lstStyle/>
          <a:p>
            <a:pPr lvl="0"/>
            <a:r>
              <a:rPr lang="en-US" dirty="0" smtClean="0"/>
              <a:t>C.F.W. Walther explains the difference between the Reformed and Lutheran view: </a:t>
            </a:r>
            <a:r>
              <a:rPr lang="en-US" i="1" dirty="0" smtClean="0"/>
              <a:t>“The Calvinists [Reformed] teach an absolute election of salvation and say that after this election God resolved to give faith solely to the elect. We, however, believe, teach, and confess with Scripture and our Confessions that God elected to salvation through faith.” </a:t>
            </a:r>
            <a:r>
              <a:rPr lang="en-US" dirty="0" smtClean="0"/>
              <a:t>(Pieper, </a:t>
            </a:r>
            <a:r>
              <a:rPr lang="en-US" i="1" dirty="0" smtClean="0"/>
              <a:t>Christian </a:t>
            </a:r>
            <a:r>
              <a:rPr lang="en-US" i="1" dirty="0" err="1" smtClean="0"/>
              <a:t>Dogmatics</a:t>
            </a:r>
            <a:r>
              <a:rPr lang="en-US" i="1" dirty="0" smtClean="0"/>
              <a:t>, </a:t>
            </a:r>
            <a:r>
              <a:rPr lang="en-US" dirty="0" smtClean="0"/>
              <a:t>Vol. III, p. 486)</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Lutheran View</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smtClean="0"/>
              <a:t>That is, go to faith FIRST. How is faith given? Answer: through the Word of God (this is how God calls us). So if a Christian returns to the Word of God and their holy baptism into Christ, they will return to saving faith. From faith, God elects to salvation. </a:t>
            </a:r>
          </a:p>
          <a:p>
            <a:endParaRPr lang="en-US" dirty="0" smtClean="0"/>
          </a:p>
          <a:p>
            <a:pPr lvl="0"/>
            <a:r>
              <a:rPr lang="en-US" dirty="0" smtClean="0"/>
              <a:t>Note how Luther returns to the foundation of faith for assurance of salvation:</a:t>
            </a:r>
          </a:p>
          <a:p>
            <a:endParaRPr lang="en-US" dirty="0" smtClean="0"/>
          </a:p>
          <a:p>
            <a:r>
              <a:rPr lang="en-US" b="1" i="1" dirty="0" smtClean="0"/>
              <a:t>“Gaze upon the wounds of Christ and the blood shed for you; there predestination will shine forth.” (St. Louis Ed., II, 181; on Gen. 26:9.)</a:t>
            </a:r>
            <a:endParaRPr lang="en-US"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Lutheran View</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smtClean="0"/>
              <a:t>Furthermore, we must not confuse foreknowledge with predestination. Foreknowledge is very much distinct from predestination. God did not look down the corridor of time to foresee who would have faith and who would not have faith and then from such knowledge, elect those who would have faith, no. Rather, God is using predestination as a comfort for those who are already Christians. For our sake, the Lord instructs us to return to our faith (to the Word, which in turn takes us to Christ) to know whether one is elected. That is all. We are not to dabble in trying to understand the eternal things of God. </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Lutheran View</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God presents blessings given to Christians IN TIME and THEN works back to their election.</a:t>
            </a:r>
          </a:p>
          <a:p>
            <a:endParaRPr lang="en-US" dirty="0" smtClean="0"/>
          </a:p>
          <a:p>
            <a:pPr lvl="0"/>
            <a:r>
              <a:rPr lang="en-US" dirty="0" smtClean="0"/>
              <a:t>So even though logically and theologically predestination must occur before our salvation in the Church (in Christ), </a:t>
            </a:r>
            <a:r>
              <a:rPr lang="en-US" i="1" dirty="0" smtClean="0"/>
              <a:t>biblically,</a:t>
            </a:r>
            <a:r>
              <a:rPr lang="en-US" dirty="0" smtClean="0"/>
              <a:t> however, God ordains a particular order for our understanding of predestination: </a:t>
            </a:r>
            <a:r>
              <a:rPr lang="en-US" i="1" dirty="0" smtClean="0"/>
              <a:t>first</a:t>
            </a:r>
            <a:r>
              <a:rPr lang="en-US" dirty="0" smtClean="0"/>
              <a:t> comes our identity in connection to the Church, </a:t>
            </a:r>
            <a:r>
              <a:rPr lang="en-US" i="1" dirty="0" smtClean="0"/>
              <a:t>then </a:t>
            </a:r>
            <a:r>
              <a:rPr lang="en-US" dirty="0" smtClean="0"/>
              <a:t>the further strengthening of our salvation through predestination.</a:t>
            </a:r>
          </a:p>
          <a:p>
            <a:pPr>
              <a:buNone/>
            </a:pP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Lutheran View</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In Romans 8:29, foreknowledge and predestination precede justification (v 30). However, justification in Romans received major treatment (Romans 3-5) long before Paul discussed predestination in the same book. Again, it is intended for those already justified.</a:t>
            </a:r>
          </a:p>
          <a:p>
            <a:pPr>
              <a:buNone/>
            </a:pPr>
            <a:r>
              <a:rPr lang="en-US" dirty="0" smtClean="0"/>
              <a:t> </a:t>
            </a:r>
          </a:p>
          <a:p>
            <a:pPr lvl="0"/>
            <a:r>
              <a:rPr lang="en-US" dirty="0" smtClean="0"/>
              <a:t>So Luther wrote: </a:t>
            </a:r>
            <a:r>
              <a:rPr lang="en-US" i="1" dirty="0" smtClean="0"/>
              <a:t>“But you had better follow the order of this epistle [of Romans]. Worry first about Christ and the gospel, that you may recognize your sin and His grace. Then fight your sin, as the first eight chapters here have taught. Then, when you have reached the eighth chapter, and are under the cross and suffering, this will teach you correctly of predestination in chapters 9, 10, and 11, and how comforting it is.” </a:t>
            </a:r>
            <a:r>
              <a:rPr lang="en-US" dirty="0" smtClean="0"/>
              <a:t>(quoted in our Lutheran Confessions – </a:t>
            </a:r>
            <a:r>
              <a:rPr lang="en-US" i="1" dirty="0" smtClean="0"/>
              <a:t>Concordia: The Lutheran Confessions, </a:t>
            </a:r>
            <a:r>
              <a:rPr lang="en-US" dirty="0" smtClean="0"/>
              <a:t>2</a:t>
            </a:r>
            <a:r>
              <a:rPr lang="en-US" baseline="30000" dirty="0" smtClean="0"/>
              <a:t>nd</a:t>
            </a:r>
            <a:r>
              <a:rPr lang="en-US" dirty="0" smtClean="0"/>
              <a:t> edition, p. 607 -- from Luther’s </a:t>
            </a:r>
            <a:r>
              <a:rPr lang="en-US" i="1" dirty="0" smtClean="0"/>
              <a:t>Preface to the Epistle of St. Paul to the Romans, </a:t>
            </a:r>
            <a:r>
              <a:rPr lang="en-US" dirty="0" smtClean="0"/>
              <a:t>LW 35:378)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learn?</a:t>
            </a:r>
            <a:endParaRPr lang="en-US" dirty="0"/>
          </a:p>
        </p:txBody>
      </p:sp>
      <p:sp>
        <p:nvSpPr>
          <p:cNvPr id="3" name="Content Placeholder 2"/>
          <p:cNvSpPr>
            <a:spLocks noGrp="1"/>
          </p:cNvSpPr>
          <p:nvPr>
            <p:ph idx="1"/>
          </p:nvPr>
        </p:nvSpPr>
        <p:spPr/>
        <p:txBody>
          <a:bodyPr>
            <a:normAutofit lnSpcReduction="10000"/>
          </a:bodyPr>
          <a:lstStyle/>
          <a:p>
            <a:r>
              <a:rPr lang="en-US" dirty="0" smtClean="0"/>
              <a:t>1. Pharaoh did not know Joseph.</a:t>
            </a:r>
          </a:p>
          <a:p>
            <a:r>
              <a:rPr lang="en-US" dirty="0" smtClean="0"/>
              <a:t>2. He is fearful.</a:t>
            </a:r>
          </a:p>
          <a:p>
            <a:r>
              <a:rPr lang="en-US" dirty="0" smtClean="0"/>
              <a:t>3. He is shrewd toward the Israelites.</a:t>
            </a:r>
          </a:p>
          <a:p>
            <a:r>
              <a:rPr lang="en-US" dirty="0" smtClean="0"/>
              <a:t>4. He afflicted the Israelites.</a:t>
            </a:r>
          </a:p>
          <a:p>
            <a:r>
              <a:rPr lang="en-US" dirty="0" smtClean="0"/>
              <a:t>5. The building is “for” Pharaoh.</a:t>
            </a:r>
          </a:p>
          <a:p>
            <a:r>
              <a:rPr lang="en-US" dirty="0" smtClean="0"/>
              <a:t>6. There is “dread” towards Israel.</a:t>
            </a:r>
          </a:p>
          <a:p>
            <a:r>
              <a:rPr lang="en-US" dirty="0" smtClean="0"/>
              <a:t>7. There was ruthlessness in forcing them to work as slaves.</a:t>
            </a:r>
          </a:p>
          <a:p>
            <a:r>
              <a:rPr lang="en-US" dirty="0" smtClean="0"/>
              <a:t>8. There was making the Israelites lives “bitter”</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Lutheran View</a:t>
            </a:r>
            <a:endParaRPr lang="en-US" dirty="0"/>
          </a:p>
        </p:txBody>
      </p:sp>
      <p:sp>
        <p:nvSpPr>
          <p:cNvPr id="3" name="Content Placeholder 2"/>
          <p:cNvSpPr>
            <a:spLocks noGrp="1"/>
          </p:cNvSpPr>
          <p:nvPr>
            <p:ph idx="1"/>
          </p:nvPr>
        </p:nvSpPr>
        <p:spPr/>
        <p:txBody>
          <a:bodyPr>
            <a:normAutofit fontScale="62500" lnSpcReduction="20000"/>
          </a:bodyPr>
          <a:lstStyle/>
          <a:p>
            <a:pPr lvl="0"/>
            <a:r>
              <a:rPr lang="en-US" dirty="0" smtClean="0"/>
              <a:t>This helps us to appreciate the fact that predestination embraces “the entire way on which God leads the Christians to salvation.” (ibid, p. 475)</a:t>
            </a:r>
          </a:p>
          <a:p>
            <a:r>
              <a:rPr lang="en-US" dirty="0" smtClean="0"/>
              <a:t>That is, we should not view predestination as only pertaining to that which is outside of our lives here (before and after), but that which is inseparable from God’s promise in and through holy baptism, His gracious promise that nothing will take us from His hand (John 10:28-29), etc. </a:t>
            </a:r>
          </a:p>
          <a:p>
            <a:endParaRPr lang="en-US" dirty="0" smtClean="0"/>
          </a:p>
          <a:p>
            <a:pPr lvl="0"/>
            <a:r>
              <a:rPr lang="en-US" dirty="0" smtClean="0"/>
              <a:t>“Accordingly in the doctrine of election a person can go astray only if he has previously forsaken the teaching of Scripture regarding the way of salvation.” (ibid, p. 475) That is, a person becomes reprobate not because of any kind of election or prior decree, but only through the rejection of the Gospel of Jesus Christ. Does God foreknow that this will happen to some? Answer: yes. Does this mean that God elected/decreed some to be condemned? Answer: no!</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Lutheran View</a:t>
            </a:r>
            <a:endParaRPr lang="en-US" dirty="0"/>
          </a:p>
        </p:txBody>
      </p:sp>
      <p:sp>
        <p:nvSpPr>
          <p:cNvPr id="3" name="Content Placeholder 2"/>
          <p:cNvSpPr>
            <a:spLocks noGrp="1"/>
          </p:cNvSpPr>
          <p:nvPr>
            <p:ph idx="1"/>
          </p:nvPr>
        </p:nvSpPr>
        <p:spPr/>
        <p:txBody>
          <a:bodyPr>
            <a:normAutofit fontScale="55000" lnSpcReduction="20000"/>
          </a:bodyPr>
          <a:lstStyle/>
          <a:p>
            <a:pPr lvl="0"/>
            <a:r>
              <a:rPr lang="en-US" dirty="0" smtClean="0"/>
              <a:t>What is at stake:</a:t>
            </a:r>
          </a:p>
          <a:p>
            <a:pPr>
              <a:buNone/>
            </a:pPr>
            <a:r>
              <a:rPr lang="en-US" dirty="0" smtClean="0"/>
              <a:t> </a:t>
            </a:r>
          </a:p>
          <a:p>
            <a:pPr lvl="0"/>
            <a:r>
              <a:rPr lang="en-US" dirty="0" smtClean="0"/>
              <a:t>What is at stake is the very Gospel itself (to say nothing of our true confidence and peace).</a:t>
            </a:r>
          </a:p>
          <a:p>
            <a:pPr>
              <a:buNone/>
            </a:pPr>
            <a:r>
              <a:rPr lang="en-US" dirty="0" smtClean="0"/>
              <a:t> </a:t>
            </a:r>
          </a:p>
          <a:p>
            <a:pPr lvl="0"/>
            <a:r>
              <a:rPr lang="en-US" dirty="0" smtClean="0"/>
              <a:t>The Lutheran Confessions warn us that if we do not stick to the Word of God on this teaching, then we are asking for major problems:</a:t>
            </a:r>
          </a:p>
          <a:p>
            <a:pPr>
              <a:buNone/>
            </a:pPr>
            <a:r>
              <a:rPr lang="en-US" dirty="0" smtClean="0"/>
              <a:t> </a:t>
            </a:r>
          </a:p>
          <a:p>
            <a:r>
              <a:rPr lang="en-US" i="1" dirty="0" smtClean="0"/>
              <a:t>“This eternal election or ordination of God to eternal life must not be considered in God’s secret, mysterious counsel in a simple-minded way. It is not as though election included nothing further, or nothing more belonged to it, or nothing more were to be considered in it, than that God foresaw who and how many were to be saved and who and how many were to be damned. Nor should we think that He only held a sort of military muster, such as, ‘This one shall be saved, that one shall be damned; this one shall remain steadfast in faith to the end, that one shall not remain steadfast.’”</a:t>
            </a:r>
            <a:endParaRPr lang="en-US" dirty="0" smtClean="0"/>
          </a:p>
          <a:p>
            <a:pPr>
              <a:buNone/>
            </a:pPr>
            <a:r>
              <a:rPr lang="en-US" i="1" dirty="0" smtClean="0"/>
              <a:t> </a:t>
            </a:r>
            <a:endParaRPr lang="en-US" dirty="0" smtClean="0"/>
          </a:p>
          <a:p>
            <a:r>
              <a:rPr lang="en-US" i="1" dirty="0" smtClean="0"/>
              <a:t>“From this notion many get and imagine strange, dangerous, and deadly thoughts. These cause and strengthen either self-confidence and lack of repentance or hopelessness and despair.” </a:t>
            </a:r>
            <a:r>
              <a:rPr lang="en-US" dirty="0" smtClean="0"/>
              <a:t>(</a:t>
            </a:r>
            <a:r>
              <a:rPr lang="en-US" i="1" dirty="0" smtClean="0"/>
              <a:t>Concordia, </a:t>
            </a:r>
            <a:r>
              <a:rPr lang="en-US" dirty="0" smtClean="0"/>
              <a:t>p. 604)</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Lutheran View</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Why would the Confessions present these two possibilities? How would a person with a false understanding of predestination fall into one of these two extremes? That is,</a:t>
            </a:r>
          </a:p>
          <a:p>
            <a:pPr>
              <a:buNone/>
            </a:pPr>
            <a:r>
              <a:rPr lang="en-US" dirty="0" smtClean="0"/>
              <a:t> </a:t>
            </a:r>
          </a:p>
          <a:p>
            <a:pPr lvl="0"/>
            <a:r>
              <a:rPr lang="en-US" dirty="0" smtClean="0"/>
              <a:t>How might a person wind up with sinful self-confidence via the idea of double predestination</a:t>
            </a:r>
            <a:r>
              <a:rPr lang="en-US" dirty="0" smtClean="0"/>
              <a:t>?</a:t>
            </a:r>
          </a:p>
          <a:p>
            <a:pPr lvl="0">
              <a:buNone/>
            </a:pPr>
            <a:endParaRPr lang="en-US" dirty="0" smtClean="0"/>
          </a:p>
          <a:p>
            <a:pPr lvl="0"/>
            <a:r>
              <a:rPr lang="en-US" dirty="0" smtClean="0"/>
              <a:t>How might a person wind up with hopelessness and despair via the idea of double predestination?</a:t>
            </a:r>
          </a:p>
          <a:p>
            <a:pPr>
              <a:buNone/>
            </a:pP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Lutheran View</a:t>
            </a:r>
            <a:endParaRPr lang="en-US" dirty="0"/>
          </a:p>
        </p:txBody>
      </p:sp>
      <p:sp>
        <p:nvSpPr>
          <p:cNvPr id="3" name="Content Placeholder 2"/>
          <p:cNvSpPr>
            <a:spLocks noGrp="1"/>
          </p:cNvSpPr>
          <p:nvPr>
            <p:ph idx="1"/>
          </p:nvPr>
        </p:nvSpPr>
        <p:spPr/>
        <p:txBody>
          <a:bodyPr/>
          <a:lstStyle/>
          <a:p>
            <a:pPr lvl="0"/>
            <a:r>
              <a:rPr lang="en-US" dirty="0" smtClean="0"/>
              <a:t>When these extreme reactions occur, it is the Gospel itself that has been lost sight of.</a:t>
            </a:r>
          </a:p>
          <a:p>
            <a:pPr>
              <a:buNone/>
            </a:pPr>
            <a:r>
              <a:rPr lang="en-US" dirty="0" smtClean="0"/>
              <a:t> </a:t>
            </a:r>
          </a:p>
          <a:p>
            <a:pPr lvl="0"/>
            <a:r>
              <a:rPr lang="en-US" dirty="0" smtClean="0"/>
              <a:t>The Confessions say, “[God’s will] is revealed to us in the way Paul says ‘those whom He predestined [elected and foreordained] He also called’ (Romans 8:30). God does not call without means, but through the Word.” (</a:t>
            </a:r>
            <a:r>
              <a:rPr lang="en-US" i="1" dirty="0" smtClean="0"/>
              <a:t>Concordia, </a:t>
            </a:r>
            <a:r>
              <a:rPr lang="en-US" dirty="0" smtClean="0"/>
              <a:t>p. 606)</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Lutheran View</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The Confessions continue: “If we want to think about our eternal election to salvation helpfully, we must in every way hold strongly and firmly to this truth: just as the preaching of repentance is universal, so also the promise of the Gospel is universal, that is, it belongs to all people. For this reason God has given these commands:” [notice in every case the comfort is not given “because you are elected,” nor is the comfort given to a chosen few] (</a:t>
            </a:r>
            <a:r>
              <a:rPr lang="en-US" i="1" dirty="0" smtClean="0"/>
              <a:t>Concordia, </a:t>
            </a:r>
            <a:r>
              <a:rPr lang="en-US" dirty="0" smtClean="0"/>
              <a:t>p. 606)</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Lutheran View</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Repentance and forgiveness of sins should be proclaimed in His name to all nations. (Luke 24:47)</a:t>
            </a:r>
          </a:p>
          <a:p>
            <a:endParaRPr lang="en-US" dirty="0" smtClean="0"/>
          </a:p>
          <a:p>
            <a:r>
              <a:rPr lang="en-US" dirty="0" smtClean="0"/>
              <a:t>For God so loved the world, that He gave His only Son. (John 3:16)</a:t>
            </a:r>
          </a:p>
          <a:p>
            <a:pPr>
              <a:buNone/>
            </a:pPr>
            <a:r>
              <a:rPr lang="en-US" dirty="0" smtClean="0"/>
              <a:t> </a:t>
            </a:r>
          </a:p>
          <a:p>
            <a:r>
              <a:rPr lang="en-US" dirty="0" smtClean="0"/>
              <a:t>Behold, the Lamb of God, who takes away the sin of the world! (John 1:29)</a:t>
            </a:r>
          </a:p>
          <a:p>
            <a:pPr>
              <a:buNone/>
            </a:pPr>
            <a:r>
              <a:rPr lang="en-US" dirty="0" smtClean="0"/>
              <a:t> </a:t>
            </a:r>
          </a:p>
          <a:p>
            <a:r>
              <a:rPr lang="en-US" dirty="0" smtClean="0"/>
              <a:t>The bread that I will give for the life of the world is My flesh. (John 6:51)</a:t>
            </a:r>
          </a:p>
          <a:p>
            <a:pPr>
              <a:buNone/>
            </a:pPr>
            <a:r>
              <a:rPr lang="en-US" dirty="0" smtClean="0"/>
              <a:t> </a:t>
            </a:r>
          </a:p>
          <a:p>
            <a:r>
              <a:rPr lang="en-US" dirty="0" smtClean="0"/>
              <a:t>The blood of Jesus His Son cleanses us from all sin. (1 John 1:7)</a:t>
            </a:r>
          </a:p>
          <a:p>
            <a:pPr>
              <a:buNone/>
            </a:pPr>
            <a:r>
              <a:rPr lang="en-US" dirty="0" smtClean="0"/>
              <a:t> </a:t>
            </a:r>
          </a:p>
          <a:p>
            <a:r>
              <a:rPr lang="en-US" dirty="0" smtClean="0"/>
              <a:t>[Jesus] is the propitiation for our sins, and not for ours only but also for the sins of the whole world. (1 John 2:2)</a:t>
            </a:r>
          </a:p>
          <a:p>
            <a:pPr>
              <a:buNone/>
            </a:pP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Lutheran View</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Come to Me, all who labor and are heavy laden, and I will give you rest. (Matthew 11:28)</a:t>
            </a:r>
          </a:p>
          <a:p>
            <a:pPr>
              <a:buNone/>
            </a:pPr>
            <a:r>
              <a:rPr lang="en-US" dirty="0" smtClean="0"/>
              <a:t> </a:t>
            </a:r>
          </a:p>
          <a:p>
            <a:r>
              <a:rPr lang="en-US" dirty="0" smtClean="0"/>
              <a:t>For God has consigned all to disobedience, that He may have mercy on all. (Romans 11:32)</a:t>
            </a:r>
          </a:p>
          <a:p>
            <a:pPr>
              <a:buNone/>
            </a:pPr>
            <a:r>
              <a:rPr lang="en-US" dirty="0" smtClean="0"/>
              <a:t> </a:t>
            </a:r>
          </a:p>
          <a:p>
            <a:r>
              <a:rPr lang="en-US" dirty="0" smtClean="0"/>
              <a:t>Not wishing that any should perish, but that all should reach repentance. (2 Peter 3:9)</a:t>
            </a:r>
          </a:p>
          <a:p>
            <a:pPr>
              <a:buNone/>
            </a:pPr>
            <a:r>
              <a:rPr lang="en-US" dirty="0" smtClean="0"/>
              <a:t> </a:t>
            </a:r>
          </a:p>
          <a:p>
            <a:r>
              <a:rPr lang="en-US" dirty="0" smtClean="0"/>
              <a:t>The same Lord is Lord of all, bestowing His riches on all who call on Him. (Romans 10:12)</a:t>
            </a:r>
          </a:p>
          <a:p>
            <a:pPr>
              <a:buNone/>
            </a:pPr>
            <a:r>
              <a:rPr lang="en-US" dirty="0" smtClean="0"/>
              <a:t> </a:t>
            </a:r>
          </a:p>
          <a:p>
            <a:r>
              <a:rPr lang="en-US" dirty="0" smtClean="0"/>
              <a:t>The righteousness of God through faith in Jesus Christ [is] for all who believe. (Romans 3:22)</a:t>
            </a:r>
          </a:p>
          <a:p>
            <a:pPr>
              <a:buNone/>
            </a:pPr>
            <a:r>
              <a:rPr lang="en-US" dirty="0" smtClean="0"/>
              <a:t> </a:t>
            </a:r>
          </a:p>
          <a:p>
            <a:r>
              <a:rPr lang="en-US" dirty="0" smtClean="0"/>
              <a:t>For this is the will of My Father, that everyone who looks on the Son and believes in Him should have eternal life. (John 6:40)</a:t>
            </a:r>
          </a:p>
          <a:p>
            <a:pPr>
              <a:buNone/>
            </a:pP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Lutheran View</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How are we to understand those who are reprobate?</a:t>
            </a:r>
          </a:p>
          <a:p>
            <a:pPr>
              <a:buNone/>
            </a:pPr>
            <a:endParaRPr lang="en-US" dirty="0" smtClean="0"/>
          </a:p>
          <a:p>
            <a:pPr lvl="0"/>
            <a:r>
              <a:rPr lang="en-US" dirty="0" smtClean="0"/>
              <a:t>“He has also determined in His counsel that He will harden [Romans 9:18], reprobate, and condemn those who are called through the Word if they reject the Word and resist the Holy Spirit [Acts 7:51]. This is true even though the Spirit wants to be effective and work in them through the Word and persevere through the Word. In this way “many are called, but few are chosen” [Matthew 22:14].” (</a:t>
            </a:r>
            <a:r>
              <a:rPr lang="en-US" i="1" dirty="0" smtClean="0"/>
              <a:t>Concordia, </a:t>
            </a:r>
            <a:r>
              <a:rPr lang="en-US" dirty="0" smtClean="0"/>
              <a:t>p. 608)</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Lutheran View</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smtClean="0"/>
              <a:t>These are not elected to be damned, but these were damned because they rejected Christ. </a:t>
            </a:r>
          </a:p>
          <a:p>
            <a:pPr lvl="0"/>
            <a:r>
              <a:rPr lang="en-US" dirty="0" smtClean="0"/>
              <a:t>Again, we are instructed not to speculate beyond these facts: </a:t>
            </a:r>
            <a:r>
              <a:rPr lang="en-US" i="1" dirty="0" smtClean="0"/>
              <a:t>“We should not investigate this, indulge our thoughts in this matter, draw conclusions, or inquire curiously. Instead, we should cling to the revealed Word. This warning is most urgently needed.” </a:t>
            </a:r>
            <a:r>
              <a:rPr lang="en-US" dirty="0" smtClean="0"/>
              <a:t>(</a:t>
            </a:r>
            <a:r>
              <a:rPr lang="en-US" i="1" dirty="0" smtClean="0"/>
              <a:t>Concordia, </a:t>
            </a:r>
            <a:r>
              <a:rPr lang="en-US" dirty="0" smtClean="0"/>
              <a:t>p. 610)</a:t>
            </a:r>
          </a:p>
          <a:p>
            <a:pPr lvl="0"/>
            <a:r>
              <a:rPr lang="en-US" dirty="0" smtClean="0"/>
              <a:t>God foresees all things, but </a:t>
            </a:r>
            <a:r>
              <a:rPr lang="en-US" i="1" dirty="0" smtClean="0"/>
              <a:t>“…God has reserved this mystery for His wisdom.” </a:t>
            </a:r>
            <a:r>
              <a:rPr lang="en-US" dirty="0" smtClean="0"/>
              <a:t>(ibid, p. 610) and </a:t>
            </a:r>
            <a:r>
              <a:rPr lang="en-US" i="1" dirty="0" smtClean="0"/>
              <a:t>“This eternal election of God is to be considered in Christ, and not outside of or without Christ.” </a:t>
            </a:r>
            <a:r>
              <a:rPr lang="en-US" dirty="0" smtClean="0"/>
              <a:t>(ibid, p. 611)</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Lutheran View</a:t>
            </a:r>
            <a:endParaRPr lang="en-US" dirty="0"/>
          </a:p>
        </p:txBody>
      </p:sp>
      <p:sp>
        <p:nvSpPr>
          <p:cNvPr id="3" name="Content Placeholder 2"/>
          <p:cNvSpPr>
            <a:spLocks noGrp="1"/>
          </p:cNvSpPr>
          <p:nvPr>
            <p:ph idx="1"/>
          </p:nvPr>
        </p:nvSpPr>
        <p:spPr/>
        <p:txBody>
          <a:bodyPr/>
          <a:lstStyle/>
          <a:p>
            <a:pPr lvl="0"/>
            <a:r>
              <a:rPr lang="en-US" i="1" dirty="0" smtClean="0"/>
              <a:t>“Whoever would be saved should not trouble or torment himself with thoughts about God’s secret counsel, about whether he also is elected and ordained to eternal life. Miserable Satan usually attacks with these thoughts and afflicts godly hearts. But they should hear Christ, who is the Book of Life…” </a:t>
            </a:r>
            <a:r>
              <a:rPr lang="en-US" dirty="0" smtClean="0"/>
              <a:t>(ibid, p. 612).</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it gets worse, Exodus 1:22!</a:t>
            </a:r>
            <a:endParaRPr lang="en-US" dirty="0"/>
          </a:p>
        </p:txBody>
      </p:sp>
      <p:sp>
        <p:nvSpPr>
          <p:cNvPr id="3" name="Content Placeholder 2"/>
          <p:cNvSpPr>
            <a:spLocks noGrp="1"/>
          </p:cNvSpPr>
          <p:nvPr>
            <p:ph idx="1"/>
          </p:nvPr>
        </p:nvSpPr>
        <p:spPr/>
        <p:txBody>
          <a:bodyPr/>
          <a:lstStyle/>
          <a:p>
            <a:r>
              <a:rPr lang="en-US" dirty="0" smtClean="0"/>
              <a:t>Then Pharaoh commanded all his people, “Every son that is born to the Hebrews</a:t>
            </a:r>
            <a:r>
              <a:rPr lang="en-US" i="1" dirty="0" smtClean="0"/>
              <a:t>﻿</a:t>
            </a:r>
            <a:r>
              <a:rPr lang="en-US" dirty="0" smtClean="0"/>
              <a:t> you shall cast into </a:t>
            </a:r>
            <a:r>
              <a:rPr lang="en-US" i="1" baseline="30000" dirty="0" smtClean="0">
                <a:hlinkClick r:id=""/>
              </a:rPr>
              <a:t>﻿</a:t>
            </a:r>
            <a:r>
              <a:rPr lang="en-US" dirty="0" smtClean="0"/>
              <a:t>the Nile, but you shall let every daughter live.”</a:t>
            </a:r>
          </a:p>
          <a:p>
            <a:endParaRPr lang="en-US" dirty="0" smtClean="0"/>
          </a:p>
          <a:p>
            <a:r>
              <a:rPr lang="en-US" dirty="0" smtClean="0"/>
              <a:t>Mass infanticide! A terrible violation of the 5</a:t>
            </a:r>
            <a:r>
              <a:rPr lang="en-US" baseline="30000" dirty="0" smtClean="0"/>
              <a:t>th</a:t>
            </a:r>
            <a:r>
              <a:rPr lang="en-US" dirty="0" smtClean="0"/>
              <a:t> commandment…but note, this becomes law/policy…it is repeated and sustained.  What is significant about sustained rebellion?</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Lutheran View</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Making Sense of the Main Scriptures on Predestination:</a:t>
            </a:r>
          </a:p>
          <a:p>
            <a:pPr>
              <a:buNone/>
            </a:pPr>
            <a:r>
              <a:rPr lang="en-US" dirty="0" smtClean="0"/>
              <a:t> </a:t>
            </a:r>
          </a:p>
          <a:p>
            <a:r>
              <a:rPr lang="en-US" dirty="0" smtClean="0"/>
              <a:t>God punishes sin with sins. “This means that because of their self-confidence, lack of repentance, and willful sins, He later punishes with hard-heartedness and blindness those who had been converted [Hebrews 6:4-6]. This punishment should not be interpreted to mean that it never had been God’s good pleasure that such persons should come to the knowledge of the truth and be saved. For both these facts are God’s revealed will: 1. God will receive into grace all who repent and believe in Christ; 2. He also will punish those who willfully turn away from the holy commandment and again entangle themselves in the world’s filth (2 Peter 2:20-21), decorate their hearts for Satan (Luke 11:24-26), and despise God’s Spirit (Hebrews 10:29).</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Lutheran View</a:t>
            </a:r>
            <a:endParaRPr lang="en-US" dirty="0"/>
          </a:p>
        </p:txBody>
      </p:sp>
      <p:sp>
        <p:nvSpPr>
          <p:cNvPr id="3" name="Content Placeholder 2"/>
          <p:cNvSpPr>
            <a:spLocks noGrp="1"/>
          </p:cNvSpPr>
          <p:nvPr>
            <p:ph idx="1"/>
          </p:nvPr>
        </p:nvSpPr>
        <p:spPr/>
        <p:txBody>
          <a:bodyPr>
            <a:normAutofit fontScale="62500" lnSpcReduction="20000"/>
          </a:bodyPr>
          <a:lstStyle/>
          <a:p>
            <a:pPr lvl="0"/>
            <a:r>
              <a:rPr lang="en-US" dirty="0" smtClean="0"/>
              <a:t>They will be hardened, blinded, and eternally condemned if they persist in such things. Even Pharaoh perished in this way…This was not because God had begrudged him salvation or because it had been His good pleasure that Pharaoh should be damned and lost. For God is not willing that any should perish [2 Peter 3:9]; “[He also has] no pleasure in the death of the wicked, but that the wicked would turn from his way and live” (Ezekiel 33:11). God did harden Pharaoh’s heart. In other words, Pharaoh always sinned again and again and became more hardened the more he was warned. That was a punishment of his earlier sin and horrible tyranny that in many and various ways he acted inhumanly toward the children of Israel against his heart’s accusations. God caused His Word to be preached and His will to be proclaimed to Pharaoh. Nevertheless, Pharaoh willfully stood up immediately against all rebukes and warnings. Therefore, God withdrew His hand from him. Pharaoh’s heart became hardened and stubborn, and God executed His judgment on him.” (</a:t>
            </a:r>
            <a:r>
              <a:rPr lang="en-US" i="1" dirty="0" smtClean="0"/>
              <a:t>Concordia, </a:t>
            </a:r>
            <a:r>
              <a:rPr lang="en-US" dirty="0" smtClean="0"/>
              <a:t>p. 614)</a:t>
            </a:r>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Lutheran View</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smtClean="0"/>
              <a:t>From Pieper: </a:t>
            </a:r>
            <a:r>
              <a:rPr lang="en-US" i="1" dirty="0" smtClean="0"/>
              <a:t>“Of course, the hardening of the heart is an act of divine wrath. It does not, however, set in absolutely, that is, without a cause, but rather for ‘a recompense unto them,’ … (Rom. 11:9), in retribution, that is, it results from man’s resistance to God’s Word and will and to God’s gracious visitation.” </a:t>
            </a:r>
            <a:r>
              <a:rPr lang="en-US" dirty="0" smtClean="0"/>
              <a:t>(</a:t>
            </a:r>
            <a:r>
              <a:rPr lang="en-US" i="1" dirty="0" smtClean="0"/>
              <a:t>Christian </a:t>
            </a:r>
            <a:r>
              <a:rPr lang="en-US" i="1" dirty="0" err="1" smtClean="0"/>
              <a:t>Dogmatics</a:t>
            </a:r>
            <a:r>
              <a:rPr lang="en-US" i="1" dirty="0" smtClean="0"/>
              <a:t>, </a:t>
            </a:r>
            <a:r>
              <a:rPr lang="en-US" dirty="0" smtClean="0"/>
              <a:t>Vol. III, p. 496)</a:t>
            </a:r>
          </a:p>
          <a:p>
            <a:pPr>
              <a:buNone/>
            </a:pPr>
            <a:r>
              <a:rPr lang="en-US" dirty="0" smtClean="0"/>
              <a:t> </a:t>
            </a:r>
          </a:p>
          <a:p>
            <a:pPr lvl="0"/>
            <a:r>
              <a:rPr lang="en-US" dirty="0" smtClean="0"/>
              <a:t>Where Paul says in Romans 9:22 that God endured the vessels of wrath, it means that God “sought to convert and save them too.” (ibid, p. 497)</a:t>
            </a:r>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Lutheran View</a:t>
            </a:r>
            <a:endParaRPr lang="en-US" dirty="0"/>
          </a:p>
        </p:txBody>
      </p:sp>
      <p:sp>
        <p:nvSpPr>
          <p:cNvPr id="3" name="Content Placeholder 2"/>
          <p:cNvSpPr>
            <a:spLocks noGrp="1"/>
          </p:cNvSpPr>
          <p:nvPr>
            <p:ph idx="1"/>
          </p:nvPr>
        </p:nvSpPr>
        <p:spPr/>
        <p:txBody>
          <a:bodyPr>
            <a:normAutofit/>
          </a:bodyPr>
          <a:lstStyle/>
          <a:p>
            <a:pPr lvl="0"/>
            <a:r>
              <a:rPr lang="en-US" dirty="0" smtClean="0"/>
              <a:t>Also the words in Romans 9:18: “Therefore hath He mercy on whom He will have mercy, and whom He will He </a:t>
            </a:r>
            <a:r>
              <a:rPr lang="en-US" dirty="0" err="1" smtClean="0"/>
              <a:t>hardeneth</a:t>
            </a:r>
            <a:r>
              <a:rPr lang="en-US" dirty="0" smtClean="0"/>
              <a:t>” does not mean that God predestines also to damnation. The apostle expressly says the opposite: “God hath concluded them all in unbelief that He might have mercy upon all.” (Romans 11:32)</a:t>
            </a: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Lutheran View</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The reason double predestination exists (in the minds of those who follow Reformed doctrine) is because universal grace is denied (again, Jesus they say, did </a:t>
            </a:r>
            <a:r>
              <a:rPr lang="en-US" i="1" dirty="0" smtClean="0"/>
              <a:t>not </a:t>
            </a:r>
            <a:r>
              <a:rPr lang="en-US" dirty="0" smtClean="0"/>
              <a:t>die for all).</a:t>
            </a:r>
          </a:p>
          <a:p>
            <a:pPr>
              <a:buNone/>
            </a:pPr>
            <a:r>
              <a:rPr lang="en-US" dirty="0" smtClean="0"/>
              <a:t> </a:t>
            </a:r>
          </a:p>
          <a:p>
            <a:pPr lvl="0"/>
            <a:r>
              <a:rPr lang="en-US" dirty="0" smtClean="0"/>
              <a:t>Do not be distracted by the words, “Esau I hated.” John 12:25: </a:t>
            </a:r>
            <a:r>
              <a:rPr lang="en-US" i="1" dirty="0" smtClean="0"/>
              <a:t>“Whoever loves his life loses it, and whoever hates his life in this world will keep it for eternal life</a:t>
            </a:r>
            <a:r>
              <a:rPr lang="en-US" i="1" dirty="0" smtClean="0"/>
              <a:t>.”</a:t>
            </a:r>
          </a:p>
          <a:p>
            <a:pPr lvl="0"/>
            <a:endParaRPr lang="en-US" dirty="0" smtClean="0"/>
          </a:p>
          <a:p>
            <a:pPr lvl="0"/>
            <a:r>
              <a:rPr lang="en-US" dirty="0" smtClean="0"/>
              <a:t>In some contexts, the word “hate” is used to describe a lower rank, a lower priority, a lower choice</a:t>
            </a:r>
            <a:r>
              <a:rPr lang="en-US" dirty="0" smtClean="0"/>
              <a:t>.</a:t>
            </a:r>
          </a:p>
          <a:p>
            <a:pPr lvl="0">
              <a:buNone/>
            </a:pPr>
            <a:endParaRPr lang="en-US" dirty="0" smtClean="0"/>
          </a:p>
          <a:p>
            <a:pPr lvl="0"/>
            <a:r>
              <a:rPr lang="en-US" dirty="0" smtClean="0"/>
              <a:t>This reference to Esau does not mean that he was eternally reprobated.</a:t>
            </a:r>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Lutheran View</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Nor was Judas Iscariot a son of destruction because of God’s eternal negative decree, but was such on account of his rebellion. Did the Scriptures also predict this? Yes, but this relates to God’s foreknowledge and not to any eternal decree.</a:t>
            </a:r>
          </a:p>
          <a:p>
            <a:pPr lvl="0"/>
            <a:r>
              <a:rPr lang="en-US" dirty="0" smtClean="0"/>
              <a:t>In speaking of Esau, Pharaoh or Judas, the message is not double predestination, but God’s ability to work His mercy through all history even when some -- on account of their sin -- are hardened.</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are these observations significant and applicable?</a:t>
            </a:r>
            <a:endParaRPr lang="en-US" dirty="0"/>
          </a:p>
        </p:txBody>
      </p:sp>
      <p:sp>
        <p:nvSpPr>
          <p:cNvPr id="3" name="Content Placeholder 2"/>
          <p:cNvSpPr>
            <a:spLocks noGrp="1"/>
          </p:cNvSpPr>
          <p:nvPr>
            <p:ph idx="1"/>
          </p:nvPr>
        </p:nvSpPr>
        <p:spPr/>
        <p:txBody>
          <a:bodyPr/>
          <a:lstStyle/>
          <a:p>
            <a:r>
              <a:rPr lang="en-US" dirty="0" smtClean="0"/>
              <a:t>Clues:</a:t>
            </a:r>
          </a:p>
          <a:p>
            <a:pPr marL="633222" indent="-514350">
              <a:buAutoNum type="arabicPeriod"/>
            </a:pPr>
            <a:r>
              <a:rPr lang="en-US" dirty="0" smtClean="0"/>
              <a:t>Faith or unbelief?</a:t>
            </a:r>
          </a:p>
          <a:p>
            <a:pPr marL="633222" indent="-514350">
              <a:buAutoNum type="arabicPeriod"/>
            </a:pPr>
            <a:r>
              <a:rPr lang="en-US" dirty="0" smtClean="0"/>
              <a:t>Submission or rebellion?</a:t>
            </a:r>
          </a:p>
          <a:p>
            <a:pPr marL="633222" indent="-514350">
              <a:buAutoNum type="arabicPeriod"/>
            </a:pPr>
            <a:r>
              <a:rPr lang="en-US" dirty="0" smtClean="0"/>
              <a:t>Repentance or hardness?</a:t>
            </a:r>
          </a:p>
          <a:p>
            <a:pPr marL="633222" indent="-514350">
              <a:buAutoNum type="arabicPeriod"/>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Always Consider Context</a:t>
            </a:r>
            <a:endParaRPr lang="en-US" dirty="0"/>
          </a:p>
        </p:txBody>
      </p:sp>
      <p:sp>
        <p:nvSpPr>
          <p:cNvPr id="3" name="Content Placeholder 2"/>
          <p:cNvSpPr>
            <a:spLocks noGrp="1"/>
          </p:cNvSpPr>
          <p:nvPr>
            <p:ph idx="1"/>
          </p:nvPr>
        </p:nvSpPr>
        <p:spPr/>
        <p:txBody>
          <a:bodyPr/>
          <a:lstStyle/>
          <a:p>
            <a:r>
              <a:rPr lang="en-US" dirty="0" smtClean="0"/>
              <a:t>The typical course is to jump into the theological questions concerning predestination about Pharaoh without considering the context.</a:t>
            </a:r>
          </a:p>
          <a:p>
            <a:endParaRPr lang="en-US" dirty="0" smtClean="0"/>
          </a:p>
          <a:p>
            <a:r>
              <a:rPr lang="en-US" dirty="0" smtClean="0"/>
              <a:t>What does Exodus 1 teach us about the man?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With this, we may now consider Exodus 4 regarding Pharaoh</a:t>
            </a:r>
            <a:endParaRPr lang="en-US" dirty="0"/>
          </a:p>
        </p:txBody>
      </p:sp>
      <p:sp>
        <p:nvSpPr>
          <p:cNvPr id="3" name="Content Placeholder 2"/>
          <p:cNvSpPr>
            <a:spLocks noGrp="1"/>
          </p:cNvSpPr>
          <p:nvPr>
            <p:ph idx="1"/>
          </p:nvPr>
        </p:nvSpPr>
        <p:spPr/>
        <p:txBody>
          <a:bodyPr>
            <a:normAutofit/>
          </a:bodyPr>
          <a:lstStyle/>
          <a:p>
            <a:r>
              <a:rPr lang="en-US" b="1" baseline="30000" dirty="0" smtClean="0"/>
              <a:t>21 </a:t>
            </a:r>
            <a:r>
              <a:rPr lang="en-US" dirty="0" smtClean="0"/>
              <a:t>And the </a:t>
            </a:r>
            <a:r>
              <a:rPr lang="en-US" cap="small" dirty="0" smtClean="0"/>
              <a:t>Lord</a:t>
            </a:r>
            <a:r>
              <a:rPr lang="en-US" dirty="0" smtClean="0"/>
              <a:t> said to Moses, “When you go back to Egypt, see that you do before Pharaoh all the miracles that I have put in your power. But I will harden his heart, so that he will not let the people go.”</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See relationships</a:t>
            </a:r>
            <a:endParaRPr lang="en-US" dirty="0"/>
          </a:p>
        </p:txBody>
      </p:sp>
      <p:sp>
        <p:nvSpPr>
          <p:cNvPr id="3" name="Content Placeholder 2"/>
          <p:cNvSpPr>
            <a:spLocks noGrp="1"/>
          </p:cNvSpPr>
          <p:nvPr>
            <p:ph idx="1"/>
          </p:nvPr>
        </p:nvSpPr>
        <p:spPr/>
        <p:txBody>
          <a:bodyPr/>
          <a:lstStyle/>
          <a:p>
            <a:r>
              <a:rPr lang="en-US" dirty="0" smtClean="0"/>
              <a:t>1:22…</a:t>
            </a:r>
            <a:r>
              <a:rPr lang="en-US" dirty="0" err="1" smtClean="0"/>
              <a:t>unrepenting</a:t>
            </a:r>
            <a:r>
              <a:rPr lang="en-US" dirty="0" smtClean="0"/>
              <a:t> hardness…</a:t>
            </a:r>
          </a:p>
          <a:p>
            <a:endParaRPr lang="en-US" dirty="0" smtClean="0"/>
          </a:p>
          <a:p>
            <a:endParaRPr lang="en-US" dirty="0" smtClean="0"/>
          </a:p>
          <a:p>
            <a:r>
              <a:rPr lang="en-US" dirty="0" smtClean="0"/>
              <a:t>4:21…leads to what God describes also in…</a:t>
            </a:r>
          </a:p>
          <a:p>
            <a:endParaRPr lang="en-US" dirty="0" smtClean="0"/>
          </a:p>
          <a:p>
            <a:pPr>
              <a:buNone/>
            </a:pPr>
            <a:r>
              <a:rPr lang="en-US" dirty="0" smtClean="0"/>
              <a:t>Romans 1:24, 26, and 28…”God gave them up.”</a:t>
            </a:r>
          </a:p>
          <a:p>
            <a:pPr>
              <a:buNone/>
            </a:pPr>
            <a:endParaRPr lang="en-US" dirty="0" smtClean="0"/>
          </a:p>
          <a:p>
            <a:pPr>
              <a:buNone/>
            </a:pPr>
            <a:r>
              <a:rPr lang="en-US" dirty="0" smtClean="0"/>
              <a:t>Notice the process…the process is often left out of the theological enquiry.</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I will harden his heart…”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Exodus 4:21: “I will harden”</a:t>
            </a:r>
          </a:p>
          <a:p>
            <a:endParaRPr lang="en-US" dirty="0" smtClean="0"/>
          </a:p>
          <a:p>
            <a:r>
              <a:rPr lang="en-US" dirty="0" smtClean="0"/>
              <a:t>Strong 2388</a:t>
            </a:r>
          </a:p>
          <a:p>
            <a:endParaRPr lang="en-US" dirty="0" smtClean="0"/>
          </a:p>
          <a:p>
            <a:r>
              <a:rPr lang="en-US" dirty="0" smtClean="0"/>
              <a:t>Form: verb, </a:t>
            </a:r>
            <a:r>
              <a:rPr lang="en-US" dirty="0" err="1" smtClean="0"/>
              <a:t>piel</a:t>
            </a:r>
            <a:r>
              <a:rPr lang="en-US" dirty="0" smtClean="0"/>
              <a:t>, imperfect, first person, common, singular.</a:t>
            </a:r>
          </a:p>
          <a:p>
            <a:endParaRPr lang="en-US" dirty="0" smtClean="0"/>
          </a:p>
          <a:p>
            <a:r>
              <a:rPr lang="en-US" dirty="0" smtClean="0"/>
              <a:t>Review significance of conjugation: Intensive action; </a:t>
            </a:r>
            <a:r>
              <a:rPr lang="en-US" dirty="0" err="1" smtClean="0"/>
              <a:t>incompleted</a:t>
            </a:r>
            <a:r>
              <a:rPr lang="en-US" dirty="0" smtClean="0"/>
              <a:t>; God is actor. God is going to act -- intensively -- to harden Pharaoh’s heart in the future.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200</TotalTime>
  <Words>3496</Words>
  <Application>Microsoft Office PowerPoint</Application>
  <PresentationFormat>On-screen Show (4:3)</PresentationFormat>
  <Paragraphs>229</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Module</vt:lpstr>
      <vt:lpstr>Predestination Part 3: Pharaoh</vt:lpstr>
      <vt:lpstr>Exodus 1 what do we know of this Pharaoh?</vt:lpstr>
      <vt:lpstr>What do we learn?</vt:lpstr>
      <vt:lpstr>But it gets worse, Exodus 1:22!</vt:lpstr>
      <vt:lpstr>Why are these observations significant and applicable?</vt:lpstr>
      <vt:lpstr>Always Consider Context</vt:lpstr>
      <vt:lpstr>With this, we may now consider Exodus 4 regarding Pharaoh</vt:lpstr>
      <vt:lpstr>See relationships</vt:lpstr>
      <vt:lpstr>“But I will harden his heart…”</vt:lpstr>
      <vt:lpstr>So there is a predetermined action here…the verb form teaches this.</vt:lpstr>
      <vt:lpstr>God knew this – foreknowledge – and therefore declared the result:</vt:lpstr>
      <vt:lpstr>Confessional Witness</vt:lpstr>
      <vt:lpstr>Confessional Witness concluded…</vt:lpstr>
      <vt:lpstr>Pieper:</vt:lpstr>
      <vt:lpstr>Pieper continued…</vt:lpstr>
      <vt:lpstr>The Scripture</vt:lpstr>
      <vt:lpstr>Looking at the Reformed View</vt:lpstr>
      <vt:lpstr>Looking at the Reformed View</vt:lpstr>
      <vt:lpstr>R.C. Sproul</vt:lpstr>
      <vt:lpstr>Reformed View</vt:lpstr>
      <vt:lpstr>Reformed View</vt:lpstr>
      <vt:lpstr>Lutheran Position:</vt:lpstr>
      <vt:lpstr>Lutheran View</vt:lpstr>
      <vt:lpstr>Lutheran View</vt:lpstr>
      <vt:lpstr>Walther:</vt:lpstr>
      <vt:lpstr>Lutheran View</vt:lpstr>
      <vt:lpstr>Lutheran View</vt:lpstr>
      <vt:lpstr>Lutheran View</vt:lpstr>
      <vt:lpstr>Lutheran View</vt:lpstr>
      <vt:lpstr>Lutheran View</vt:lpstr>
      <vt:lpstr>Lutheran View</vt:lpstr>
      <vt:lpstr>Lutheran View</vt:lpstr>
      <vt:lpstr>Lutheran View</vt:lpstr>
      <vt:lpstr>Lutheran View</vt:lpstr>
      <vt:lpstr>Lutheran View</vt:lpstr>
      <vt:lpstr>Lutheran View</vt:lpstr>
      <vt:lpstr>Lutheran View</vt:lpstr>
      <vt:lpstr>Lutheran View</vt:lpstr>
      <vt:lpstr>Lutheran View</vt:lpstr>
      <vt:lpstr>Lutheran View</vt:lpstr>
      <vt:lpstr>Lutheran View</vt:lpstr>
      <vt:lpstr>Lutheran View</vt:lpstr>
      <vt:lpstr>Lutheran View</vt:lpstr>
      <vt:lpstr>Lutheran View</vt:lpstr>
      <vt:lpstr>Lutheran View</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Predestination Part 3: Pharaoh</dc:title>
  <dc:creator>Rev. Dr. Alfonso O. Espinosa</dc:creator>
  <cp:lastModifiedBy>Rev. Dr. Alfonso O. Espinosa</cp:lastModifiedBy>
  <cp:revision>22</cp:revision>
  <dcterms:created xsi:type="dcterms:W3CDTF">2014-10-14T21:53:45Z</dcterms:created>
  <dcterms:modified xsi:type="dcterms:W3CDTF">2014-10-16T01:40:38Z</dcterms:modified>
</cp:coreProperties>
</file>