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59" r:id="rId7"/>
    <p:sldId id="261" r:id="rId8"/>
    <p:sldId id="270" r:id="rId9"/>
    <p:sldId id="272" r:id="rId10"/>
    <p:sldId id="273" r:id="rId11"/>
    <p:sldId id="262" r:id="rId12"/>
    <p:sldId id="263" r:id="rId13"/>
    <p:sldId id="264" r:id="rId14"/>
    <p:sldId id="269" r:id="rId15"/>
    <p:sldId id="265" r:id="rId16"/>
    <p:sldId id="266" r:id="rId17"/>
    <p:sldId id="267"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7AC521-6879-4C02-B114-83B2EA421C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FD62DB-323C-451E-A93C-A29B4D3942D6}"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7AC521-6879-4C02-B114-83B2EA421CD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0FD62DB-323C-451E-A93C-A29B4D3942D6}" type="datetimeFigureOut">
              <a:rPr lang="en-US" smtClean="0"/>
              <a:t>12/11/2014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17AC521-6879-4C02-B114-83B2EA421C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Predestination: New Testament 1</a:t>
            </a:r>
            <a:endParaRPr lang="en-US" dirty="0"/>
          </a:p>
        </p:txBody>
      </p:sp>
      <p:sp>
        <p:nvSpPr>
          <p:cNvPr id="3" name="Subtitle 2"/>
          <p:cNvSpPr>
            <a:spLocks noGrp="1"/>
          </p:cNvSpPr>
          <p:nvPr>
            <p:ph type="subTitle" idx="1"/>
          </p:nvPr>
        </p:nvSpPr>
        <p:spPr/>
        <p:txBody>
          <a:bodyPr>
            <a:normAutofit lnSpcReduction="10000"/>
          </a:bodyPr>
          <a:lstStyle/>
          <a:p>
            <a:r>
              <a:rPr lang="en-US" dirty="0" smtClean="0"/>
              <a:t>Rev. Dr. Alfonso O. Espinosa</a:t>
            </a:r>
          </a:p>
          <a:p>
            <a:r>
              <a:rPr lang="en-US" dirty="0" smtClean="0"/>
              <a:t>Saint Paul’s Lutheran Church of Irvine Bible Study</a:t>
            </a:r>
          </a:p>
          <a:p>
            <a:r>
              <a:rPr lang="en-US" dirty="0" smtClean="0"/>
              <a:t>Fall/Winter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5:26-27</a:t>
            </a:r>
            <a:endParaRPr lang="en-US" dirty="0"/>
          </a:p>
        </p:txBody>
      </p:sp>
      <p:sp>
        <p:nvSpPr>
          <p:cNvPr id="3" name="Content Placeholder 2"/>
          <p:cNvSpPr>
            <a:spLocks noGrp="1"/>
          </p:cNvSpPr>
          <p:nvPr>
            <p:ph idx="1"/>
          </p:nvPr>
        </p:nvSpPr>
        <p:spPr/>
        <p:txBody>
          <a:bodyPr>
            <a:normAutofit lnSpcReduction="10000"/>
          </a:bodyPr>
          <a:lstStyle/>
          <a:p>
            <a:r>
              <a:rPr lang="en-US" b="1" dirty="0" smtClean="0"/>
              <a:t>“that [Christ] might sanctify [the church], having cleansed her by the washing of water with the word, so that he might present the church to himself in splendor, without spot or wrinkle or any such thing, that she might be holy and without blemish.”</a:t>
            </a:r>
          </a:p>
          <a:p>
            <a:endParaRPr lang="en-US" b="1" dirty="0" smtClean="0"/>
          </a:p>
          <a:p>
            <a:pPr>
              <a:buNone/>
            </a:pPr>
            <a:r>
              <a:rPr lang="en-US" b="1" dirty="0" smtClean="0"/>
              <a:t>-- our status completely established and effected by Christ!</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14. All the more reason to never separate election from “in Christ” (Ephesians 1:3) and “in Him” (Ephesians 1:4). </a:t>
            </a:r>
          </a:p>
          <a:p>
            <a:pPr>
              <a:buNone/>
            </a:pPr>
            <a:endParaRPr lang="en-US" dirty="0" smtClean="0"/>
          </a:p>
          <a:p>
            <a:pPr>
              <a:buNone/>
            </a:pPr>
            <a:r>
              <a:rPr lang="en-US" dirty="0" smtClean="0"/>
              <a:t>15. Thus what is from eternity corresponds to what is in time. This is why Luther said, “Gaze upon the wounds of Christ and the blood shed for you; there predestination will shine forth.” As you are elected from eternity, you exist in time while having faith in Christ.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16. This faith in time is not the cause of your election from eternity, but it exists along side your election from eternity.</a:t>
            </a:r>
          </a:p>
          <a:p>
            <a:pPr>
              <a:buNone/>
            </a:pPr>
            <a:endParaRPr lang="en-US" dirty="0" smtClean="0"/>
          </a:p>
          <a:p>
            <a:pPr>
              <a:buNone/>
            </a:pPr>
            <a:r>
              <a:rPr lang="en-US" dirty="0" smtClean="0"/>
              <a:t>17. What is the “connective tissue” here? Answer: “in Christ” (verse 3) and “in Him” (verse 4) and consider He is the ETERNAL God </a:t>
            </a:r>
            <a:r>
              <a:rPr lang="en-US" i="1" dirty="0" smtClean="0"/>
              <a:t>and</a:t>
            </a:r>
            <a:r>
              <a:rPr lang="en-US" dirty="0" smtClean="0"/>
              <a:t> God made flesh IN TIME. He is the connect between eternity and time. To have Christ in time is to have Christ in eternity. [Discuss]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18. This is why we will not venture our consideration of election and predestination beyond Christ. Beyond Christ, all of it is inscrutable and is out of bounds for us.</a:t>
            </a:r>
          </a:p>
          <a:p>
            <a:pPr>
              <a:buNone/>
            </a:pPr>
            <a:endParaRPr lang="en-US" dirty="0" smtClean="0"/>
          </a:p>
          <a:p>
            <a:pPr>
              <a:buNone/>
            </a:pPr>
            <a:r>
              <a:rPr lang="en-US" dirty="0" smtClean="0"/>
              <a:t>19. </a:t>
            </a:r>
            <a:r>
              <a:rPr lang="en-US" dirty="0" err="1" smtClean="0"/>
              <a:t>Lenski</a:t>
            </a:r>
            <a:r>
              <a:rPr lang="en-US" dirty="0" smtClean="0"/>
              <a:t> elaborates on the eternal-time correspondence: “In eternity God elected us saints and believers to stand before him to all eternity as being holy and </a:t>
            </a:r>
            <a:r>
              <a:rPr lang="en-US" dirty="0" err="1" smtClean="0"/>
              <a:t>blemishless</a:t>
            </a:r>
            <a:r>
              <a:rPr lang="en-US" dirty="0" smtClean="0"/>
              <a:t> in love; in time Christ reconciled, washed, and cleansed us in baptism and thus actually presented us as being holy and </a:t>
            </a:r>
            <a:r>
              <a:rPr lang="en-US" dirty="0" err="1" smtClean="0"/>
              <a:t>blemishless</a:t>
            </a:r>
            <a:r>
              <a:rPr lang="en-US" dirty="0" smtClean="0"/>
              <a:t> and also glorious.” (359)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Stoeckhardt</a:t>
            </a:r>
            <a:r>
              <a:rPr lang="en-US" dirty="0" smtClean="0"/>
              <a:t> is fantastic here!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 Him”] adds only this thought, that the eternal election, the free act of God’s will, just as all blessings of the Lord which we Christians receive during this life, has been gained and bestowed upon us through Christ and for the sake of Christ’s merit. The elect also are by nature corrupt and sinful, lost and condemned mortals, and only because of Christ, who even before the foundation of the world was ordained to be the Redeemer of the world, only for the sake of Christ, God according to His counsel and decision rescued them from the world and its corruption and chose them as His permanent, peculiar possession.” (48)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a:t>
            </a:r>
            <a:endParaRPr lang="en-US" dirty="0"/>
          </a:p>
        </p:txBody>
      </p:sp>
      <p:sp>
        <p:nvSpPr>
          <p:cNvPr id="3" name="Content Placeholder 2"/>
          <p:cNvSpPr>
            <a:spLocks noGrp="1"/>
          </p:cNvSpPr>
          <p:nvPr>
            <p:ph idx="1"/>
          </p:nvPr>
        </p:nvSpPr>
        <p:spPr/>
        <p:txBody>
          <a:bodyPr/>
          <a:lstStyle/>
          <a:p>
            <a:pPr>
              <a:buNone/>
            </a:pPr>
            <a:r>
              <a:rPr lang="en-US" dirty="0" smtClean="0"/>
              <a:t>20. “In love…” at the end of verse 4 grammatically belongs to the beginning of verse 5 (this was also Luther’s view), so that next verse reads:</a:t>
            </a:r>
          </a:p>
          <a:p>
            <a:pPr>
              <a:buNone/>
            </a:pPr>
            <a:endParaRPr lang="en-US" dirty="0" smtClean="0"/>
          </a:p>
          <a:p>
            <a:pPr>
              <a:buNone/>
            </a:pPr>
            <a:r>
              <a:rPr lang="en-US" dirty="0" smtClean="0"/>
              <a:t>“In love he predestined us for adoption as sons through Jesus Christ, according to the purpose of his will.”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21. Here </a:t>
            </a:r>
            <a:r>
              <a:rPr lang="en-US" dirty="0" err="1" smtClean="0"/>
              <a:t>Lenski</a:t>
            </a:r>
            <a:r>
              <a:rPr lang="en-US" dirty="0" smtClean="0"/>
              <a:t> wants to make this love our love. Those chosen and who have been made holy and blameless now abide in love for God and their neighbor. This doesn’t seem out of line, esp. in light of the fact of how Ephesians begins: </a:t>
            </a:r>
            <a:r>
              <a:rPr lang="en-US" b="1" i="1" dirty="0" smtClean="0"/>
              <a:t>“To the saints [the Holy Ones] in Ephesus, and faithful in Christ Jesus:” </a:t>
            </a:r>
            <a:r>
              <a:rPr lang="en-US" dirty="0" smtClean="0"/>
              <a:t>(verse 1) We may squirm a bit, but this is our new life in Christ. This is challenging, and the </a:t>
            </a:r>
            <a:r>
              <a:rPr lang="en-US" i="1" dirty="0" smtClean="0"/>
              <a:t>Lutheran Study Bible </a:t>
            </a:r>
            <a:r>
              <a:rPr lang="en-US" dirty="0" smtClean="0"/>
              <a:t>does not touch the issue! Funny!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Stoeckhardt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Stoeckhardt</a:t>
            </a:r>
            <a:r>
              <a:rPr lang="en-US" dirty="0" smtClean="0"/>
              <a:t> agrees that it applies to the Christian, but perhaps makes the whole thing more understandable by seeing a different placement of “in love”…he goes the other way in putting “in love” as connected to the rest of verse 4 instead of beginning verse 5. He says, “[‘In love’], </a:t>
            </a:r>
            <a:r>
              <a:rPr lang="en-US" i="1" dirty="0" smtClean="0"/>
              <a:t>at the end of the sentence, </a:t>
            </a:r>
            <a:r>
              <a:rPr lang="en-US" dirty="0" smtClean="0"/>
              <a:t>controlled by the infinitive [</a:t>
            </a:r>
            <a:r>
              <a:rPr lang="en-US" i="1" dirty="0" err="1" smtClean="0"/>
              <a:t>einai</a:t>
            </a:r>
            <a:r>
              <a:rPr lang="en-US" i="1" dirty="0" smtClean="0"/>
              <a:t> </a:t>
            </a:r>
            <a:r>
              <a:rPr lang="en-US" dirty="0" smtClean="0"/>
              <a:t>again…”to be” expresses purpose of our election] is the second attribute of the walk of the Christian.” (49) So that we have: </a:t>
            </a:r>
            <a:r>
              <a:rPr lang="en-US" b="1" i="1" dirty="0" smtClean="0"/>
              <a:t>“even as he chose us in him before the foundation of the world, that we should be holy and blameless before him in love.” </a:t>
            </a:r>
            <a:r>
              <a:rPr lang="en-US" dirty="0" smtClean="0"/>
              <a:t>I commend this approach to you as opposed to the ESV’s rendering.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Elaboration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22. So verse 5 is really this:</a:t>
            </a:r>
          </a:p>
          <a:p>
            <a:endParaRPr lang="en-US" dirty="0" smtClean="0"/>
          </a:p>
          <a:p>
            <a:pPr>
              <a:buNone/>
            </a:pPr>
            <a:r>
              <a:rPr lang="en-US" b="1" i="1" dirty="0" smtClean="0"/>
              <a:t>“he predestined us for adoption as sons through Jesus Christ, according to the purpose of his will”</a:t>
            </a:r>
          </a:p>
          <a:p>
            <a:pPr>
              <a:buNone/>
            </a:pPr>
            <a:endParaRPr lang="en-US" b="1" i="1" dirty="0" smtClean="0"/>
          </a:p>
          <a:p>
            <a:pPr>
              <a:buNone/>
            </a:pPr>
            <a:r>
              <a:rPr lang="en-US" b="1" i="1" dirty="0" smtClean="0"/>
              <a:t>The verb here is: “having predestined us” = aorist = a Greek tense that describes action occurring in the past.</a:t>
            </a:r>
          </a:p>
          <a:p>
            <a:pPr>
              <a:buNone/>
            </a:pPr>
            <a:endParaRPr lang="en-US" b="1" i="1"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a:t>
            </a:r>
            <a:endParaRPr lang="en-US" dirty="0"/>
          </a:p>
        </p:txBody>
      </p:sp>
      <p:sp>
        <p:nvSpPr>
          <p:cNvPr id="3" name="Content Placeholder 2"/>
          <p:cNvSpPr>
            <a:spLocks noGrp="1"/>
          </p:cNvSpPr>
          <p:nvPr>
            <p:ph idx="1"/>
          </p:nvPr>
        </p:nvSpPr>
        <p:spPr/>
        <p:txBody>
          <a:bodyPr/>
          <a:lstStyle/>
          <a:p>
            <a:r>
              <a:rPr lang="en-US" dirty="0" smtClean="0"/>
              <a:t>This is similar to the main verb we discussed in verse 4: “he chose us.”</a:t>
            </a:r>
          </a:p>
          <a:p>
            <a:endParaRPr lang="en-US" dirty="0" smtClean="0"/>
          </a:p>
          <a:p>
            <a:r>
              <a:rPr lang="en-US" dirty="0" err="1" smtClean="0"/>
              <a:t>Lenski</a:t>
            </a:r>
            <a:r>
              <a:rPr lang="en-US" dirty="0" smtClean="0"/>
              <a:t>: “The meaning is to fix and establish in advance, in this case already in eternity.” (361)</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1:4-5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ESV: “4 even as he chose us in him before the foundation of the world, that we should be holy and blameless before him. In love 5 he predestined us for adoption as sons through Jesus Christ, according to the purpose of his will,”</a:t>
            </a:r>
          </a:p>
          <a:p>
            <a:pPr>
              <a:buNone/>
            </a:pPr>
            <a:endParaRPr lang="en-US" dirty="0" smtClean="0"/>
          </a:p>
          <a:p>
            <a:r>
              <a:rPr lang="en-US" dirty="0" smtClean="0"/>
              <a:t>Note: I’m complementing </a:t>
            </a:r>
            <a:r>
              <a:rPr lang="en-US" dirty="0" err="1" smtClean="0"/>
              <a:t>Lenski’s</a:t>
            </a:r>
            <a:r>
              <a:rPr lang="en-US" dirty="0" smtClean="0"/>
              <a:t> </a:t>
            </a:r>
            <a:r>
              <a:rPr lang="en-US" i="1" dirty="0" smtClean="0"/>
              <a:t>Interpretation of Ephesians</a:t>
            </a:r>
            <a:r>
              <a:rPr lang="en-US" dirty="0" smtClean="0"/>
              <a:t> below with the </a:t>
            </a:r>
            <a:r>
              <a:rPr lang="en-US" i="1" dirty="0" smtClean="0"/>
              <a:t>Linguistic Key to the Greek New Testament </a:t>
            </a:r>
            <a:r>
              <a:rPr lang="en-US" dirty="0" smtClean="0"/>
              <a:t>and other standard references. I also reference </a:t>
            </a:r>
            <a:r>
              <a:rPr lang="en-US" dirty="0" err="1" smtClean="0"/>
              <a:t>Stoeckhardt’s</a:t>
            </a:r>
            <a:r>
              <a:rPr lang="en-US" dirty="0" smtClean="0"/>
              <a:t> </a:t>
            </a:r>
            <a:r>
              <a:rPr lang="en-US" i="1" dirty="0" smtClean="0"/>
              <a:t>Commentary on St. Paul’s Letter to The Ephesians.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of Scripture interpreting Scripture!</a:t>
            </a:r>
            <a:endParaRPr lang="en-US" dirty="0"/>
          </a:p>
        </p:txBody>
      </p:sp>
      <p:sp>
        <p:nvSpPr>
          <p:cNvPr id="3" name="Content Placeholder 2"/>
          <p:cNvSpPr>
            <a:spLocks noGrp="1"/>
          </p:cNvSpPr>
          <p:nvPr>
            <p:ph idx="1"/>
          </p:nvPr>
        </p:nvSpPr>
        <p:spPr/>
        <p:txBody>
          <a:bodyPr/>
          <a:lstStyle/>
          <a:p>
            <a:pPr>
              <a:buNone/>
            </a:pPr>
            <a:r>
              <a:rPr lang="en-US" dirty="0" smtClean="0"/>
              <a:t>23. Why? Answer: “for adoption as sons through Jesus Christ, according to the purpose of his will”</a:t>
            </a:r>
          </a:p>
          <a:p>
            <a:pPr>
              <a:buNone/>
            </a:pPr>
            <a:endParaRPr lang="en-US" dirty="0" smtClean="0"/>
          </a:p>
          <a:p>
            <a:pPr>
              <a:buNone/>
            </a:pPr>
            <a:r>
              <a:rPr lang="en-US" dirty="0" err="1" smtClean="0"/>
              <a:t>Lenski</a:t>
            </a:r>
            <a:r>
              <a:rPr lang="en-US" dirty="0" smtClean="0"/>
              <a:t>: “The thought is much the same as in Rom. 8:28 [actually Rom. 8:29]: ‘them he predestined to be conformed to the image of his Son that he might be the first-born among many brethren.”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Lord reveals His purpose in election!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24. When were studying the Old Testament we discussed parallelism, there is also a kind of parallelism going on here:</a:t>
            </a:r>
          </a:p>
          <a:p>
            <a:pPr>
              <a:buNone/>
            </a:pPr>
            <a:endParaRPr lang="en-US" dirty="0" smtClean="0"/>
          </a:p>
          <a:p>
            <a:pPr>
              <a:buNone/>
            </a:pPr>
            <a:r>
              <a:rPr lang="en-US" dirty="0" smtClean="0"/>
              <a:t>	</a:t>
            </a:r>
            <a:r>
              <a:rPr lang="en-US" dirty="0" smtClean="0"/>
              <a:t>		Election		Purpose</a:t>
            </a:r>
          </a:p>
          <a:p>
            <a:pPr>
              <a:buNone/>
            </a:pPr>
            <a:r>
              <a:rPr lang="en-US" dirty="0" smtClean="0"/>
              <a:t>Vs 4:	“chose us”</a:t>
            </a:r>
            <a:r>
              <a:rPr lang="en-US" dirty="0" smtClean="0"/>
              <a:t> </a:t>
            </a:r>
            <a:r>
              <a:rPr lang="en-US" dirty="0" smtClean="0"/>
              <a:t>    “[to be] holy &amp;</a:t>
            </a:r>
          </a:p>
          <a:p>
            <a:pPr>
              <a:buNone/>
            </a:pPr>
            <a:r>
              <a:rPr lang="en-US" dirty="0" smtClean="0"/>
              <a:t>	</a:t>
            </a:r>
            <a:r>
              <a:rPr lang="en-US" dirty="0" smtClean="0"/>
              <a:t>				    blameless in love”</a:t>
            </a:r>
          </a:p>
          <a:p>
            <a:pPr>
              <a:buNone/>
            </a:pPr>
            <a:endParaRPr lang="en-US" dirty="0" smtClean="0"/>
          </a:p>
          <a:p>
            <a:pPr>
              <a:buNone/>
            </a:pPr>
            <a:r>
              <a:rPr lang="en-US" dirty="0" smtClean="0"/>
              <a:t>Vs 5:</a:t>
            </a:r>
            <a:r>
              <a:rPr lang="en-US" dirty="0" smtClean="0"/>
              <a:t> </a:t>
            </a:r>
            <a:r>
              <a:rPr lang="en-US" dirty="0" smtClean="0"/>
              <a:t>  “predestined us”	“for adoption”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 within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Verse 4:</a:t>
            </a:r>
          </a:p>
          <a:p>
            <a:pPr marL="514350" indent="-514350">
              <a:buNone/>
            </a:pPr>
            <a:r>
              <a:rPr lang="en-US" dirty="0" smtClean="0"/>
              <a:t>1. “God selected us and appropriated us unto himself (middle voice) by a specific, eternal act.” (354)</a:t>
            </a:r>
          </a:p>
          <a:p>
            <a:pPr marL="514350" indent="-514350">
              <a:buAutoNum type="arabicPeriod"/>
            </a:pPr>
            <a:endParaRPr lang="en-US" dirty="0" smtClean="0"/>
          </a:p>
          <a:p>
            <a:pPr marL="514350" indent="-514350">
              <a:buNone/>
            </a:pPr>
            <a:r>
              <a:rPr lang="en-US" dirty="0" smtClean="0"/>
              <a:t>2. Review: in verbs such as this one “to choose out” there are three possible “voices”</a:t>
            </a:r>
          </a:p>
          <a:p>
            <a:pPr marL="514350" indent="-514350">
              <a:buNone/>
            </a:pPr>
            <a:r>
              <a:rPr lang="en-US" dirty="0" smtClean="0"/>
              <a:t>	</a:t>
            </a:r>
            <a:r>
              <a:rPr lang="en-US" dirty="0" smtClean="0"/>
              <a:t>(1) Active </a:t>
            </a:r>
          </a:p>
          <a:p>
            <a:pPr marL="514350" indent="-514350">
              <a:buNone/>
            </a:pPr>
            <a:r>
              <a:rPr lang="en-US" dirty="0" smtClean="0"/>
              <a:t>	</a:t>
            </a:r>
            <a:r>
              <a:rPr lang="en-US" dirty="0" smtClean="0"/>
              <a:t>(2) Middle</a:t>
            </a:r>
          </a:p>
          <a:p>
            <a:pPr marL="514350" indent="-514350">
              <a:buNone/>
            </a:pPr>
            <a:r>
              <a:rPr lang="en-US" dirty="0" smtClean="0"/>
              <a:t>	</a:t>
            </a:r>
            <a:r>
              <a:rPr lang="en-US" dirty="0" smtClean="0"/>
              <a:t>(3) Passive</a:t>
            </a:r>
          </a:p>
          <a:p>
            <a:pPr marL="514350" indent="-514350">
              <a:buNone/>
            </a:pPr>
            <a:endParaRPr lang="en-US" dirty="0" smtClean="0"/>
          </a:p>
          <a:p>
            <a:pPr marL="514350" indent="-514350">
              <a:buNone/>
            </a:pPr>
            <a:r>
              <a:rPr lang="en-US" dirty="0" smtClean="0"/>
              <a:t>3. In this case, the verb here in Ephesians 1:4 is MIDDLE VOICE, so God was acting in relation to Himself; for His own interest or benefit!</a:t>
            </a:r>
          </a:p>
          <a:p>
            <a:pPr marL="514350" indent="-514350">
              <a:buNone/>
            </a:pPr>
            <a:endParaRPr lang="en-US" dirty="0" smtClean="0"/>
          </a:p>
          <a:p>
            <a:pPr marL="514350" indent="-514350">
              <a:buNone/>
            </a:pPr>
            <a:r>
              <a:rPr lang="en-US" dirty="0" smtClean="0"/>
              <a:t>4. Now WHY? The word </a:t>
            </a:r>
            <a:r>
              <a:rPr lang="en-US" i="1" dirty="0" err="1" smtClean="0"/>
              <a:t>einai</a:t>
            </a:r>
            <a:r>
              <a:rPr lang="en-US" i="1" dirty="0" smtClean="0"/>
              <a:t> </a:t>
            </a:r>
            <a:r>
              <a:rPr lang="en-US" dirty="0" smtClean="0"/>
              <a:t>or “to be” as in “to be blameless” expresses purpose. The Lord evidently takes pleasure and wills it very important that we should be “holy and blameless before Him.” More on this to come.</a:t>
            </a:r>
          </a:p>
          <a:p>
            <a:pPr marL="514350" indent="-514350">
              <a:buNone/>
            </a:pPr>
            <a:endParaRPr lang="en-US" dirty="0" smtClean="0"/>
          </a:p>
          <a:p>
            <a:pPr marL="514350" indent="-514350">
              <a:buNone/>
            </a:pPr>
            <a:r>
              <a:rPr lang="en-US" dirty="0" smtClean="0"/>
              <a:t>5. Now how are we related to this election other than the fact that it was to our own benefit? That is, what did we contribute to it? [Discuss]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 within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6. The main verb here in Ephesians 1:4 is from the root word </a:t>
            </a:r>
            <a:r>
              <a:rPr lang="en-US" b="1" i="1" u="sng" dirty="0" err="1" smtClean="0"/>
              <a:t>eklegomai</a:t>
            </a:r>
            <a:r>
              <a:rPr lang="en-US" dirty="0" smtClean="0"/>
              <a:t> = to select or choose (out).</a:t>
            </a:r>
          </a:p>
          <a:p>
            <a:pPr>
              <a:buNone/>
            </a:pPr>
            <a:r>
              <a:rPr lang="en-US" dirty="0" smtClean="0"/>
              <a:t> </a:t>
            </a:r>
          </a:p>
          <a:p>
            <a:pPr>
              <a:buNone/>
            </a:pPr>
            <a:r>
              <a:rPr lang="en-US" dirty="0" smtClean="0"/>
              <a:t>7. </a:t>
            </a:r>
            <a:r>
              <a:rPr lang="en-US" dirty="0" err="1" smtClean="0"/>
              <a:t>Lenski</a:t>
            </a:r>
            <a:r>
              <a:rPr lang="en-US" dirty="0" smtClean="0"/>
              <a:t> writes, “The preposition in the verb [the first two letters </a:t>
            </a:r>
            <a:r>
              <a:rPr lang="en-US" b="1" i="1" u="sng" dirty="0" err="1" smtClean="0"/>
              <a:t>ek</a:t>
            </a:r>
            <a:r>
              <a:rPr lang="en-US" dirty="0" smtClean="0"/>
              <a:t>] points to a mass or a number out of which the choice was made; here the entire fallen race is that mass.” (354)</a:t>
            </a:r>
          </a:p>
          <a:p>
            <a:pPr>
              <a:buNone/>
            </a:pPr>
            <a:endParaRPr lang="en-US" dirty="0" smtClean="0"/>
          </a:p>
          <a:p>
            <a:r>
              <a:rPr lang="en-US" dirty="0" smtClean="0"/>
              <a:t>Do you see? To choose </a:t>
            </a:r>
            <a:r>
              <a:rPr lang="en-US" i="1" dirty="0" smtClean="0"/>
              <a:t>out </a:t>
            </a:r>
            <a:r>
              <a:rPr lang="en-US" dirty="0" smtClean="0"/>
              <a:t>(the preposition “</a:t>
            </a:r>
            <a:r>
              <a:rPr lang="en-US" dirty="0" err="1" smtClean="0"/>
              <a:t>ek</a:t>
            </a:r>
            <a:r>
              <a:rPr lang="en-US" dirty="0" smtClean="0"/>
              <a:t>” = “out”)</a:t>
            </a:r>
            <a:r>
              <a:rPr lang="en-US" i="1" dirty="0" smtClean="0"/>
              <a:t> </a:t>
            </a:r>
            <a:r>
              <a:rPr lang="en-US" dirty="0" smtClean="0"/>
              <a:t>means that there is a greater mass that we must be chosen OUT from, this mass is the world. We were chosen out of it. [Put our discussion in our prior study along side of this one: we deserve nothing special in comparison to others and yet we are chosen…our flesh goes crazy here as we are dying for some credit or distinction!]</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does this accommodate Calvinism? We go to </a:t>
            </a:r>
            <a:r>
              <a:rPr lang="en-US" dirty="0" err="1" smtClean="0"/>
              <a:t>Stoeckhardt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Stoeckhardt</a:t>
            </a:r>
            <a:r>
              <a:rPr lang="en-US" dirty="0" smtClean="0"/>
              <a:t>: “The term in itself does not at all refer to the others which are not among the objects chosen, for the exact correlate of [</a:t>
            </a:r>
            <a:r>
              <a:rPr lang="en-US" b="1" i="1" u="sng" dirty="0" err="1" smtClean="0"/>
              <a:t>eklegomai</a:t>
            </a:r>
            <a:r>
              <a:rPr lang="en-US" dirty="0" smtClean="0"/>
              <a:t>], even as the </a:t>
            </a:r>
            <a:r>
              <a:rPr lang="en-US" b="1" i="1" u="sng" dirty="0" err="1" smtClean="0"/>
              <a:t>ek</a:t>
            </a:r>
            <a:r>
              <a:rPr lang="en-US" dirty="0" smtClean="0"/>
              <a:t> indicates, is the multitude or the whole from which the selection of certain ones is made. Originally the selected objects belonged to the same multitude from which they were chosen, and now because of this…they stand in contrast not so much to those things or persons which were not chosen, but rather to the entire </a:t>
            </a:r>
            <a:r>
              <a:rPr lang="en-US" i="1" dirty="0" smtClean="0"/>
              <a:t>genus</a:t>
            </a:r>
            <a:r>
              <a:rPr lang="en-US" dirty="0" smtClean="0"/>
              <a:t> out of which they were selected.” (40)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 within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8. “a </a:t>
            </a:r>
            <a:r>
              <a:rPr lang="en-US" dirty="0" smtClean="0"/>
              <a:t>divine election that no less…took place in eternity.” (355</a:t>
            </a:r>
            <a:r>
              <a:rPr lang="en-US" dirty="0" smtClean="0"/>
              <a:t>)</a:t>
            </a:r>
          </a:p>
          <a:p>
            <a:pPr>
              <a:buNone/>
            </a:pPr>
            <a:endParaRPr lang="en-US" dirty="0" smtClean="0"/>
          </a:p>
          <a:p>
            <a:pPr>
              <a:buNone/>
            </a:pPr>
            <a:r>
              <a:rPr lang="en-US" dirty="0" smtClean="0"/>
              <a:t>9. How do we know that this took place in eternity (that is, before time began)? Look at the English translation of Ephesians 1:4):</a:t>
            </a:r>
          </a:p>
          <a:p>
            <a:pPr>
              <a:buNone/>
            </a:pPr>
            <a:endParaRPr lang="en-US" dirty="0" smtClean="0"/>
          </a:p>
          <a:p>
            <a:pPr>
              <a:buNone/>
            </a:pPr>
            <a:r>
              <a:rPr lang="en-US" dirty="0" smtClean="0"/>
              <a:t>“even as he chose us in him before the foundation of the world, that we should be holy and blameless before him.”</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R.C.H. </a:t>
            </a:r>
            <a:r>
              <a:rPr lang="en-US" dirty="0" err="1" smtClean="0"/>
              <a:t>Lenski</a:t>
            </a:r>
            <a:r>
              <a:rPr lang="en-US" dirty="0" smtClean="0"/>
              <a:t> w/ my explanations</a:t>
            </a:r>
            <a:endParaRPr lang="en-US" dirty="0"/>
          </a:p>
        </p:txBody>
      </p:sp>
      <p:sp>
        <p:nvSpPr>
          <p:cNvPr id="3" name="Content Placeholder 2"/>
          <p:cNvSpPr>
            <a:spLocks noGrp="1"/>
          </p:cNvSpPr>
          <p:nvPr>
            <p:ph idx="1"/>
          </p:nvPr>
        </p:nvSpPr>
        <p:spPr/>
        <p:txBody>
          <a:bodyPr>
            <a:normAutofit/>
          </a:bodyPr>
          <a:lstStyle/>
          <a:p>
            <a:pPr>
              <a:buNone/>
            </a:pPr>
            <a:r>
              <a:rPr lang="en-US" dirty="0" smtClean="0"/>
              <a:t>10. “Perfect agreement exists between that election and this blessing.”</a:t>
            </a:r>
          </a:p>
          <a:p>
            <a:pPr>
              <a:buNone/>
            </a:pPr>
            <a:endParaRPr lang="en-US" dirty="0" smtClean="0"/>
          </a:p>
          <a:p>
            <a:pPr>
              <a:buNone/>
            </a:pPr>
            <a:r>
              <a:rPr lang="en-US" dirty="0" smtClean="0"/>
              <a:t>11. What blessing? This goes back to </a:t>
            </a:r>
            <a:r>
              <a:rPr lang="en-US" i="1" dirty="0" err="1" smtClean="0"/>
              <a:t>einai</a:t>
            </a:r>
            <a:r>
              <a:rPr lang="en-US" i="1" dirty="0" smtClean="0"/>
              <a:t> </a:t>
            </a:r>
            <a:r>
              <a:rPr lang="en-US" dirty="0" smtClean="0"/>
              <a:t>expressing purpose: “that we should be holy and blameless before him.” The blessing is that we are now by the grace of God holy &amp; blameless!</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Stoeckhardt</a:t>
            </a:r>
            <a:endParaRPr lang="en-US" dirty="0"/>
          </a:p>
        </p:txBody>
      </p:sp>
      <p:sp>
        <p:nvSpPr>
          <p:cNvPr id="3" name="Content Placeholder 2"/>
          <p:cNvSpPr>
            <a:spLocks noGrp="1"/>
          </p:cNvSpPr>
          <p:nvPr>
            <p:ph idx="1"/>
          </p:nvPr>
        </p:nvSpPr>
        <p:spPr/>
        <p:txBody>
          <a:bodyPr/>
          <a:lstStyle/>
          <a:p>
            <a:r>
              <a:rPr lang="en-US" dirty="0" err="1" smtClean="0"/>
              <a:t>Stoeckhardt</a:t>
            </a:r>
            <a:r>
              <a:rPr lang="en-US" dirty="0" smtClean="0"/>
              <a:t> marvelously explains this point: “It was God’s wish, and that was the purpose of the eternal election, to have and to behold a holy seed here upon this earth. God wanted to look upon persons who were to shine as bright lights in the midst of this crooked and perverse nation and were to proclaim God’s glory and holiness.” (49)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deductions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12. Now if the Lord is the cause of our election and if our election is in perfect agreement with our blessing, then it is the Lord who is also the cause of our blessing!</a:t>
            </a:r>
          </a:p>
          <a:p>
            <a:pPr>
              <a:buNone/>
            </a:pPr>
            <a:endParaRPr lang="en-US" dirty="0" smtClean="0"/>
          </a:p>
          <a:p>
            <a:pPr>
              <a:buNone/>
            </a:pPr>
            <a:r>
              <a:rPr lang="en-US" dirty="0" smtClean="0"/>
              <a:t>13. That is both our justification and our sanctification is attributed to the Lord! We may say that our election is the cause of our justification as </a:t>
            </a:r>
            <a:r>
              <a:rPr lang="en-US" smtClean="0"/>
              <a:t>long as </a:t>
            </a:r>
            <a:r>
              <a:rPr lang="en-US" dirty="0" smtClean="0"/>
              <a:t>we do not isolate it from the work of the Incarnate Christ, our Lord and Savior. See Ephesians 5:26-27. [Discuss]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352</TotalTime>
  <Words>1765</Words>
  <Application>Microsoft Office PowerPoint</Application>
  <PresentationFormat>On-screen Show (4:3)</PresentationFormat>
  <Paragraphs>94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Aspect</vt:lpstr>
      <vt:lpstr>Predestination: New Testament 1</vt:lpstr>
      <vt:lpstr>Ephesians 1:4-5</vt:lpstr>
      <vt:lpstr>R.C.H. Lenski w/ my explanations within</vt:lpstr>
      <vt:lpstr>R.C.H. Lenski w/ my explanations within</vt:lpstr>
      <vt:lpstr>But does this accommodate Calvinism? We go to Stoeckhardt.</vt:lpstr>
      <vt:lpstr>R.C.H. Lenski w/ my explanations within</vt:lpstr>
      <vt:lpstr>R.C.H. Lenski w/ my explanations</vt:lpstr>
      <vt:lpstr>Stoeckhardt</vt:lpstr>
      <vt:lpstr>Scriptural deductions</vt:lpstr>
      <vt:lpstr>Ephesians 5:26-27</vt:lpstr>
      <vt:lpstr>R.C.H. Lenski w/ my explanations</vt:lpstr>
      <vt:lpstr>R.C.H. Lenski w/ my explanations</vt:lpstr>
      <vt:lpstr>R.C.H. Lenski w/ my explanations</vt:lpstr>
      <vt:lpstr>Stoeckhardt is fantastic here!</vt:lpstr>
      <vt:lpstr>R.C.H. Lenski w/ my explanations</vt:lpstr>
      <vt:lpstr>R.C.H. Lenski w/ my explanation</vt:lpstr>
      <vt:lpstr>Stoeckhardt</vt:lpstr>
      <vt:lpstr>Elaboration</vt:lpstr>
      <vt:lpstr>Elaboration</vt:lpstr>
      <vt:lpstr>An example of Scripture interpreting Scripture!</vt:lpstr>
      <vt:lpstr>The Lord reveals His purpose in election!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Predestination: New Testament 1</dc:title>
  <dc:creator>Rev. Dr. Alfonso O. Espinosa</dc:creator>
  <cp:lastModifiedBy>Rev. Dr. Alfonso O. Espinosa</cp:lastModifiedBy>
  <cp:revision>30</cp:revision>
  <dcterms:created xsi:type="dcterms:W3CDTF">2014-12-12T01:22:40Z</dcterms:created>
  <dcterms:modified xsi:type="dcterms:W3CDTF">2014-12-12T07:15:04Z</dcterms:modified>
</cp:coreProperties>
</file>