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75" r:id="rId5"/>
    <p:sldId id="258" r:id="rId6"/>
    <p:sldId id="276" r:id="rId7"/>
    <p:sldId id="264" r:id="rId8"/>
    <p:sldId id="277" r:id="rId9"/>
    <p:sldId id="260" r:id="rId10"/>
    <p:sldId id="261" r:id="rId11"/>
    <p:sldId id="278" r:id="rId12"/>
    <p:sldId id="262" r:id="rId13"/>
    <p:sldId id="263" r:id="rId14"/>
    <p:sldId id="265" r:id="rId15"/>
    <p:sldId id="266" r:id="rId16"/>
    <p:sldId id="267" r:id="rId17"/>
    <p:sldId id="279" r:id="rId18"/>
    <p:sldId id="268" r:id="rId19"/>
    <p:sldId id="269" r:id="rId20"/>
    <p:sldId id="270" r:id="rId21"/>
    <p:sldId id="271" r:id="rId22"/>
    <p:sldId id="272" r:id="rId23"/>
    <p:sldId id="273" r:id="rId24"/>
    <p:sldId id="28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10/26/2017</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10/26/2017</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Divine Service Part 6</a:t>
            </a:r>
            <a:endParaRPr lang="en-US" dirty="0"/>
          </a:p>
        </p:txBody>
      </p:sp>
      <p:sp>
        <p:nvSpPr>
          <p:cNvPr id="3" name="Subtitle 2"/>
          <p:cNvSpPr>
            <a:spLocks noGrp="1"/>
          </p:cNvSpPr>
          <p:nvPr>
            <p:ph type="subTitle" idx="1"/>
          </p:nvPr>
        </p:nvSpPr>
        <p:spPr/>
        <p:txBody>
          <a:bodyPr/>
          <a:lstStyle/>
          <a:p>
            <a:r>
              <a:rPr lang="en-US" dirty="0" smtClean="0"/>
              <a:t>Saint Paul’s Lutheran Church of Irvine</a:t>
            </a:r>
          </a:p>
          <a:p>
            <a:r>
              <a:rPr lang="en-US" dirty="0" smtClean="0"/>
              <a:t>Pastor Espinosa</a:t>
            </a:r>
            <a:endParaRPr lang="en-US" dirty="0"/>
          </a:p>
        </p:txBody>
      </p:sp>
    </p:spTree>
    <p:extLst>
      <p:ext uri="{BB962C8B-B14F-4D97-AF65-F5344CB8AC3E}">
        <p14:creationId xmlns:p14="http://schemas.microsoft.com/office/powerpoint/2010/main" val="2639720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Old Testament Reading</a:t>
            </a:r>
            <a:endParaRPr lang="en-US" dirty="0"/>
          </a:p>
        </p:txBody>
      </p:sp>
      <p:sp>
        <p:nvSpPr>
          <p:cNvPr id="3" name="Content Placeholder 2"/>
          <p:cNvSpPr>
            <a:spLocks noGrp="1"/>
          </p:cNvSpPr>
          <p:nvPr>
            <p:ph idx="1"/>
          </p:nvPr>
        </p:nvSpPr>
        <p:spPr/>
        <p:txBody>
          <a:bodyPr/>
          <a:lstStyle/>
          <a:p>
            <a:r>
              <a:rPr lang="en-US" dirty="0" smtClean="0"/>
              <a:t>The Lord Jesus Himself once went into the synagogue to read from the Old Testament (Luke 4:16-21).</a:t>
            </a:r>
          </a:p>
          <a:p>
            <a:r>
              <a:rPr lang="en-US" dirty="0" smtClean="0"/>
              <a:t>As you may know, the Scriptures refer to the Old Testament in terms of the Law and the Prophets (e.g. Matthew 7:12). In Luke 24:44 there is a three-fold designation standing for the Old Testament: “the Law of Moses and the Prophets and the Psalms.”</a:t>
            </a:r>
          </a:p>
          <a:p>
            <a:endParaRPr lang="en-US" dirty="0"/>
          </a:p>
        </p:txBody>
      </p:sp>
    </p:spTree>
    <p:extLst>
      <p:ext uri="{BB962C8B-B14F-4D97-AF65-F5344CB8AC3E}">
        <p14:creationId xmlns:p14="http://schemas.microsoft.com/office/powerpoint/2010/main" val="3495320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Old Covenant aka The Old Testament</a:t>
            </a:r>
            <a:br>
              <a:rPr lang="en-US" dirty="0" smtClean="0"/>
            </a:br>
            <a:r>
              <a:rPr lang="en-US" dirty="0" smtClean="0"/>
              <a:t>aka “The Law &amp; The Prophets”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19845" y="2722418"/>
            <a:ext cx="6504710" cy="3865418"/>
          </a:xfrm>
        </p:spPr>
      </p:pic>
    </p:spTree>
    <p:extLst>
      <p:ext uri="{BB962C8B-B14F-4D97-AF65-F5344CB8AC3E}">
        <p14:creationId xmlns:p14="http://schemas.microsoft.com/office/powerpoint/2010/main" val="2095188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Old Testament Reading</a:t>
            </a:r>
            <a:endParaRPr lang="en-US" dirty="0"/>
          </a:p>
        </p:txBody>
      </p:sp>
      <p:sp>
        <p:nvSpPr>
          <p:cNvPr id="3" name="Content Placeholder 2"/>
          <p:cNvSpPr>
            <a:spLocks noGrp="1"/>
          </p:cNvSpPr>
          <p:nvPr>
            <p:ph idx="1"/>
          </p:nvPr>
        </p:nvSpPr>
        <p:spPr/>
        <p:txBody>
          <a:bodyPr/>
          <a:lstStyle/>
          <a:p>
            <a:r>
              <a:rPr lang="en-US" dirty="0" smtClean="0"/>
              <a:t>But the twofold reading of the Law and the Prophets continued in the earliest Christian services.</a:t>
            </a:r>
          </a:p>
          <a:p>
            <a:r>
              <a:rPr lang="en-US" dirty="0" smtClean="0"/>
              <a:t>However as the liturgy developed, the introduction of the Epistle Lesson and the Gospel reading reduced the Old Testament Reading to one reading. In fact, the Old Testament Reading was dropped from the Roman service (Reed, p 288).</a:t>
            </a:r>
            <a:endParaRPr lang="en-US" dirty="0"/>
          </a:p>
        </p:txBody>
      </p:sp>
    </p:spTree>
    <p:extLst>
      <p:ext uri="{BB962C8B-B14F-4D97-AF65-F5344CB8AC3E}">
        <p14:creationId xmlns:p14="http://schemas.microsoft.com/office/powerpoint/2010/main" val="2105790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Old Testament Reading</a:t>
            </a:r>
            <a:endParaRPr lang="en-US" dirty="0"/>
          </a:p>
        </p:txBody>
      </p:sp>
      <p:sp>
        <p:nvSpPr>
          <p:cNvPr id="3" name="Content Placeholder 2"/>
          <p:cNvSpPr>
            <a:spLocks noGrp="1"/>
          </p:cNvSpPr>
          <p:nvPr>
            <p:ph idx="1"/>
          </p:nvPr>
        </p:nvSpPr>
        <p:spPr/>
        <p:txBody>
          <a:bodyPr/>
          <a:lstStyle/>
          <a:p>
            <a:r>
              <a:rPr lang="en-US" dirty="0" smtClean="0"/>
              <a:t>This reading, however, was restored.</a:t>
            </a:r>
          </a:p>
          <a:p>
            <a:r>
              <a:rPr lang="en-US" dirty="0" smtClean="0"/>
              <a:t>This was good and proper simply because the Old Testament is completely The Word of God. Christ speaks to us through His Word. Faith comes by hearing (Romans 10:17) the Word of Christ and the Old Testament qualifies!</a:t>
            </a:r>
          </a:p>
          <a:p>
            <a:r>
              <a:rPr lang="en-US" i="1" dirty="0" smtClean="0"/>
              <a:t>Viva </a:t>
            </a:r>
            <a:r>
              <a:rPr lang="en-US" i="1" dirty="0" err="1" smtClean="0"/>
              <a:t>vox</a:t>
            </a:r>
            <a:r>
              <a:rPr lang="en-US" i="1" dirty="0" smtClean="0"/>
              <a:t> </a:t>
            </a:r>
            <a:r>
              <a:rPr lang="en-US" i="1" dirty="0" err="1" smtClean="0"/>
              <a:t>Jesu</a:t>
            </a:r>
            <a:r>
              <a:rPr lang="en-US" i="1" dirty="0" smtClean="0"/>
              <a:t> = </a:t>
            </a:r>
            <a:r>
              <a:rPr lang="en-US" dirty="0" smtClean="0"/>
              <a:t>the living voice of Jesus. This is what is heard when the Word is read!</a:t>
            </a:r>
            <a:endParaRPr lang="en-US" i="1" dirty="0" smtClean="0"/>
          </a:p>
          <a:p>
            <a:endParaRPr lang="en-US" dirty="0"/>
          </a:p>
        </p:txBody>
      </p:sp>
    </p:spTree>
    <p:extLst>
      <p:ext uri="{BB962C8B-B14F-4D97-AF65-F5344CB8AC3E}">
        <p14:creationId xmlns:p14="http://schemas.microsoft.com/office/powerpoint/2010/main" val="339286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Old Testament Reading</a:t>
            </a:r>
            <a:endParaRPr lang="en-US" dirty="0"/>
          </a:p>
        </p:txBody>
      </p:sp>
      <p:sp>
        <p:nvSpPr>
          <p:cNvPr id="3" name="Content Placeholder 2"/>
          <p:cNvSpPr>
            <a:spLocks noGrp="1"/>
          </p:cNvSpPr>
          <p:nvPr>
            <p:ph idx="1"/>
          </p:nvPr>
        </p:nvSpPr>
        <p:spPr/>
        <p:txBody>
          <a:bodyPr>
            <a:normAutofit/>
          </a:bodyPr>
          <a:lstStyle/>
          <a:p>
            <a:r>
              <a:rPr lang="en-US" dirty="0" smtClean="0"/>
              <a:t>We cannot overestimate its value.</a:t>
            </a:r>
          </a:p>
          <a:p>
            <a:r>
              <a:rPr lang="en-US" dirty="0" smtClean="0"/>
              <a:t>We affirm the oneness of God’s Word.</a:t>
            </a:r>
          </a:p>
          <a:p>
            <a:r>
              <a:rPr lang="en-US" dirty="0" smtClean="0"/>
              <a:t>It reveals the foundations to the New Testament, therefore presenting invaluable insight into such concepts as the problem of sin, the atonement, and the ministry of the Messiah (think of Isaiah 53 for example).</a:t>
            </a:r>
          </a:p>
          <a:p>
            <a:r>
              <a:rPr lang="en-US" dirty="0" smtClean="0"/>
              <a:t>It anticipates the fulfillment of the New Testament while clearly teaching God’s grace.</a:t>
            </a:r>
            <a:endParaRPr lang="en-US" dirty="0"/>
          </a:p>
        </p:txBody>
      </p:sp>
    </p:spTree>
    <p:extLst>
      <p:ext uri="{BB962C8B-B14F-4D97-AF65-F5344CB8AC3E}">
        <p14:creationId xmlns:p14="http://schemas.microsoft.com/office/powerpoint/2010/main" val="2117908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of Grace in the Old Testament</a:t>
            </a:r>
            <a:endParaRPr lang="en-US" dirty="0"/>
          </a:p>
        </p:txBody>
      </p:sp>
      <p:sp>
        <p:nvSpPr>
          <p:cNvPr id="3" name="Content Placeholder 2"/>
          <p:cNvSpPr>
            <a:spLocks noGrp="1"/>
          </p:cNvSpPr>
          <p:nvPr>
            <p:ph idx="1"/>
          </p:nvPr>
        </p:nvSpPr>
        <p:spPr/>
        <p:txBody>
          <a:bodyPr/>
          <a:lstStyle/>
          <a:p>
            <a:r>
              <a:rPr lang="en-US" dirty="0" smtClean="0"/>
              <a:t>“Who is a God like You, pardoning iniquity and passing over transgression for the remnant of His inheritance? He does not retain His anger forever, because He delights in steadfast love. He will again have compassion on us; He will tread our iniquities under foot. You will cast all our sins into the depths of the sea.” (Micah 7:18-19)</a:t>
            </a:r>
            <a:endParaRPr lang="en-US" dirty="0"/>
          </a:p>
        </p:txBody>
      </p:sp>
    </p:spTree>
    <p:extLst>
      <p:ext uri="{BB962C8B-B14F-4D97-AF65-F5344CB8AC3E}">
        <p14:creationId xmlns:p14="http://schemas.microsoft.com/office/powerpoint/2010/main" val="3806986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Old Testament Reading comes The Gradual</a:t>
            </a:r>
            <a:endParaRPr lang="en-US" dirty="0"/>
          </a:p>
        </p:txBody>
      </p:sp>
      <p:sp>
        <p:nvSpPr>
          <p:cNvPr id="3" name="Content Placeholder 2"/>
          <p:cNvSpPr>
            <a:spLocks noGrp="1"/>
          </p:cNvSpPr>
          <p:nvPr>
            <p:ph idx="1"/>
          </p:nvPr>
        </p:nvSpPr>
        <p:spPr/>
        <p:txBody>
          <a:bodyPr/>
          <a:lstStyle/>
          <a:p>
            <a:r>
              <a:rPr lang="en-US" dirty="0" smtClean="0"/>
              <a:t>The Gradual is a liturgical response and Scriptural transition between the Old Testament Reading and The Epistle Lesson which reflects and reinforces the theme of the season. It facilitates the Word responding to the Word, reinforcing that for the Christian, the Word is both heard and confessed. It is another way that the Divine Liturgy envelopes us in the Word of Christ. Reed states that Augustine refers to the Gradual as an established custom in the Divine Service as early as the beginning of the 5</a:t>
            </a:r>
            <a:r>
              <a:rPr lang="en-US" baseline="30000" dirty="0" smtClean="0"/>
              <a:t>th</a:t>
            </a:r>
            <a:r>
              <a:rPr lang="en-US" dirty="0" smtClean="0"/>
              <a:t> century. (p 295)</a:t>
            </a:r>
            <a:endParaRPr lang="en-US" dirty="0"/>
          </a:p>
        </p:txBody>
      </p:sp>
    </p:spTree>
    <p:extLst>
      <p:ext uri="{BB962C8B-B14F-4D97-AF65-F5344CB8AC3E}">
        <p14:creationId xmlns:p14="http://schemas.microsoft.com/office/powerpoint/2010/main" val="3392859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pic>
        <p:nvPicPr>
          <p:cNvPr id="4" name="Content Placeholder 3"/>
          <p:cNvPicPr>
            <a:picLocks noGrp="1" noChangeAspect="1"/>
          </p:cNvPicPr>
          <p:nvPr>
            <p:ph idx="1"/>
          </p:nvPr>
        </p:nvPicPr>
        <p:blipFill>
          <a:blip r:embed="rId2"/>
          <a:stretch>
            <a:fillRect/>
          </a:stretch>
        </p:blipFill>
        <p:spPr>
          <a:xfrm>
            <a:off x="1984665" y="2514600"/>
            <a:ext cx="8094518" cy="3200399"/>
          </a:xfrm>
          <a:prstGeom prst="rect">
            <a:avLst/>
          </a:prstGeom>
        </p:spPr>
      </p:pic>
    </p:spTree>
    <p:extLst>
      <p:ext uri="{BB962C8B-B14F-4D97-AF65-F5344CB8AC3E}">
        <p14:creationId xmlns:p14="http://schemas.microsoft.com/office/powerpoint/2010/main" val="1595336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of its practical value...</a:t>
            </a:r>
            <a:endParaRPr lang="en-US" dirty="0"/>
          </a:p>
        </p:txBody>
      </p:sp>
      <p:sp>
        <p:nvSpPr>
          <p:cNvPr id="3" name="Content Placeholder 2"/>
          <p:cNvSpPr>
            <a:spLocks noGrp="1"/>
          </p:cNvSpPr>
          <p:nvPr>
            <p:ph idx="1"/>
          </p:nvPr>
        </p:nvSpPr>
        <p:spPr/>
        <p:txBody>
          <a:bodyPr/>
          <a:lstStyle/>
          <a:p>
            <a:r>
              <a:rPr lang="en-US" dirty="0" smtClean="0"/>
              <a:t>We finish hearing the Word of Christ through the Old Testament Reading.</a:t>
            </a:r>
          </a:p>
          <a:p>
            <a:r>
              <a:rPr lang="en-US" dirty="0" smtClean="0"/>
              <a:t>It keeps us attuned to the Word even during the transition between readings, keeping us completely engaged in the Word of Christ.</a:t>
            </a:r>
            <a:endParaRPr lang="en-US" dirty="0"/>
          </a:p>
        </p:txBody>
      </p:sp>
    </p:spTree>
    <p:extLst>
      <p:ext uri="{BB962C8B-B14F-4D97-AF65-F5344CB8AC3E}">
        <p14:creationId xmlns:p14="http://schemas.microsoft.com/office/powerpoint/2010/main" val="798289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Epistle Lesson</a:t>
            </a:r>
            <a:endParaRPr lang="en-US" dirty="0"/>
          </a:p>
        </p:txBody>
      </p:sp>
      <p:sp>
        <p:nvSpPr>
          <p:cNvPr id="3" name="Content Placeholder 2"/>
          <p:cNvSpPr>
            <a:spLocks noGrp="1"/>
          </p:cNvSpPr>
          <p:nvPr>
            <p:ph idx="1"/>
          </p:nvPr>
        </p:nvSpPr>
        <p:spPr/>
        <p:txBody>
          <a:bodyPr/>
          <a:lstStyle/>
          <a:p>
            <a:r>
              <a:rPr lang="en-US" dirty="0" smtClean="0"/>
              <a:t>Reed: “The Epistle is the word of Christian law, but law with the breadth and elevation of the New Testament.” (p 294)</a:t>
            </a:r>
          </a:p>
          <a:p>
            <a:r>
              <a:rPr lang="en-US" dirty="0" smtClean="0"/>
              <a:t>That is, it is law that is wrapped in the Gospel of Christ and is often heard in terms of “the 3</a:t>
            </a:r>
            <a:r>
              <a:rPr lang="en-US" baseline="30000" dirty="0" smtClean="0"/>
              <a:t>rd</a:t>
            </a:r>
            <a:r>
              <a:rPr lang="en-US" dirty="0" smtClean="0"/>
              <a:t> use of the law” = guiding the Christian to live in his or her life in Christ while crucifying the flesh and walking by the Spirit.</a:t>
            </a:r>
            <a:endParaRPr lang="en-US" dirty="0"/>
          </a:p>
        </p:txBody>
      </p:sp>
    </p:spTree>
    <p:extLst>
      <p:ext uri="{BB962C8B-B14F-4D97-AF65-F5344CB8AC3E}">
        <p14:creationId xmlns:p14="http://schemas.microsoft.com/office/powerpoint/2010/main" val="4155991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Thus Far</a:t>
            </a:r>
            <a:endParaRPr lang="en-US" dirty="0"/>
          </a:p>
        </p:txBody>
      </p:sp>
      <p:sp>
        <p:nvSpPr>
          <p:cNvPr id="3" name="Content Placeholder 2"/>
          <p:cNvSpPr>
            <a:spLocks noGrp="1"/>
          </p:cNvSpPr>
          <p:nvPr>
            <p:ph idx="1"/>
          </p:nvPr>
        </p:nvSpPr>
        <p:spPr/>
        <p:txBody>
          <a:bodyPr/>
          <a:lstStyle/>
          <a:p>
            <a:r>
              <a:rPr lang="en-US" dirty="0" smtClean="0"/>
              <a:t>Invocation: what is going on here?</a:t>
            </a:r>
          </a:p>
          <a:p>
            <a:r>
              <a:rPr lang="en-US" dirty="0" smtClean="0"/>
              <a:t>Confession and Absolution: what purpose is being served here?</a:t>
            </a:r>
          </a:p>
          <a:p>
            <a:r>
              <a:rPr lang="en-US" dirty="0" smtClean="0"/>
              <a:t>Kyrie: what is this?</a:t>
            </a:r>
          </a:p>
          <a:p>
            <a:r>
              <a:rPr lang="en-US" dirty="0" smtClean="0"/>
              <a:t>Gloria: what is happening in this expression?</a:t>
            </a:r>
          </a:p>
          <a:p>
            <a:r>
              <a:rPr lang="en-US" dirty="0" smtClean="0"/>
              <a:t>Salutation: what is the meaning behind this?</a:t>
            </a:r>
          </a:p>
          <a:p>
            <a:r>
              <a:rPr lang="en-US" dirty="0" smtClean="0"/>
              <a:t>Collect: what is this for?</a:t>
            </a:r>
            <a:endParaRPr lang="en-US" dirty="0"/>
          </a:p>
        </p:txBody>
      </p:sp>
    </p:spTree>
    <p:extLst>
      <p:ext uri="{BB962C8B-B14F-4D97-AF65-F5344CB8AC3E}">
        <p14:creationId xmlns:p14="http://schemas.microsoft.com/office/powerpoint/2010/main" val="33309172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you well know the New Testament is full of epistles or letters</a:t>
            </a:r>
            <a:endParaRPr lang="en-US" dirty="0"/>
          </a:p>
        </p:txBody>
      </p:sp>
      <p:sp>
        <p:nvSpPr>
          <p:cNvPr id="3" name="Content Placeholder 2"/>
          <p:cNvSpPr>
            <a:spLocks noGrp="1"/>
          </p:cNvSpPr>
          <p:nvPr>
            <p:ph idx="1"/>
          </p:nvPr>
        </p:nvSpPr>
        <p:spPr/>
        <p:txBody>
          <a:bodyPr/>
          <a:lstStyle/>
          <a:p>
            <a:r>
              <a:rPr lang="en-US" dirty="0" smtClean="0"/>
              <a:t>The 13 letters of St. Paul</a:t>
            </a:r>
          </a:p>
          <a:p>
            <a:r>
              <a:rPr lang="en-US" dirty="0" smtClean="0"/>
              <a:t>The “Catholic” or “General” Epistles: Hebrews, James, 1</a:t>
            </a:r>
            <a:r>
              <a:rPr lang="en-US" baseline="30000" dirty="0" smtClean="0"/>
              <a:t>st</a:t>
            </a:r>
            <a:r>
              <a:rPr lang="en-US" dirty="0" smtClean="0"/>
              <a:t> Peter, 2</a:t>
            </a:r>
            <a:r>
              <a:rPr lang="en-US" baseline="30000" dirty="0" smtClean="0"/>
              <a:t>nd</a:t>
            </a:r>
            <a:r>
              <a:rPr lang="en-US" dirty="0" smtClean="0"/>
              <a:t> Peter, 1</a:t>
            </a:r>
            <a:r>
              <a:rPr lang="en-US" baseline="30000" dirty="0" smtClean="0"/>
              <a:t>st</a:t>
            </a:r>
            <a:r>
              <a:rPr lang="en-US" dirty="0" smtClean="0"/>
              <a:t> John, 2</a:t>
            </a:r>
            <a:r>
              <a:rPr lang="en-US" baseline="30000" dirty="0" smtClean="0"/>
              <a:t>nd</a:t>
            </a:r>
            <a:r>
              <a:rPr lang="en-US" dirty="0" smtClean="0"/>
              <a:t> John, 3</a:t>
            </a:r>
            <a:r>
              <a:rPr lang="en-US" baseline="30000" dirty="0" smtClean="0"/>
              <a:t>rd</a:t>
            </a:r>
            <a:r>
              <a:rPr lang="en-US" dirty="0" smtClean="0"/>
              <a:t> John and Jude.</a:t>
            </a:r>
          </a:p>
          <a:p>
            <a:r>
              <a:rPr lang="en-US" dirty="0" smtClean="0"/>
              <a:t>Acts has the special designation as “historical book” and Revelation as “the apocalypse.”</a:t>
            </a:r>
          </a:p>
        </p:txBody>
      </p:sp>
    </p:spTree>
    <p:extLst>
      <p:ext uri="{BB962C8B-B14F-4D97-AF65-F5344CB8AC3E}">
        <p14:creationId xmlns:p14="http://schemas.microsoft.com/office/powerpoint/2010/main" val="1670704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Epistle, we remain engaged in the Word through “The Alleluia”</a:t>
            </a:r>
            <a:endParaRPr lang="en-US" dirty="0"/>
          </a:p>
        </p:txBody>
      </p:sp>
      <p:sp>
        <p:nvSpPr>
          <p:cNvPr id="3" name="Content Placeholder 2"/>
          <p:cNvSpPr>
            <a:spLocks noGrp="1"/>
          </p:cNvSpPr>
          <p:nvPr>
            <p:ph idx="1"/>
          </p:nvPr>
        </p:nvSpPr>
        <p:spPr/>
        <p:txBody>
          <a:bodyPr/>
          <a:lstStyle/>
          <a:p>
            <a:r>
              <a:rPr lang="en-US" dirty="0" smtClean="0"/>
              <a:t>This is a prelude to the Gospel.</a:t>
            </a:r>
          </a:p>
          <a:p>
            <a:r>
              <a:rPr lang="en-US" dirty="0" smtClean="0"/>
              <a:t>As you know the word “alleluia” is a song of joy and triumph in four syllables (Reed p 295) and is found in many psalms and of course in other places of Scripture (e.g. Revelation’s images of heaven).</a:t>
            </a:r>
          </a:p>
          <a:p>
            <a:r>
              <a:rPr lang="en-US" dirty="0" smtClean="0"/>
              <a:t>We are saying, “Praise the Lord” as we prepare for the most important, and climactic reading: The Holy Gospel.</a:t>
            </a:r>
          </a:p>
        </p:txBody>
      </p:sp>
    </p:spTree>
    <p:extLst>
      <p:ext uri="{BB962C8B-B14F-4D97-AF65-F5344CB8AC3E}">
        <p14:creationId xmlns:p14="http://schemas.microsoft.com/office/powerpoint/2010/main" val="25241120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Holy Gospel</a:t>
            </a:r>
            <a:endParaRPr lang="en-US" dirty="0"/>
          </a:p>
        </p:txBody>
      </p:sp>
      <p:sp>
        <p:nvSpPr>
          <p:cNvPr id="3" name="Content Placeholder 2"/>
          <p:cNvSpPr>
            <a:spLocks noGrp="1"/>
          </p:cNvSpPr>
          <p:nvPr>
            <p:ph idx="1"/>
          </p:nvPr>
        </p:nvSpPr>
        <p:spPr/>
        <p:txBody>
          <a:bodyPr/>
          <a:lstStyle/>
          <a:p>
            <a:r>
              <a:rPr lang="en-US" dirty="0" smtClean="0"/>
              <a:t>Reed: “The Gospel is the liturgical summit of the first half of the Service, the ‘Office of the Word.’ It usually presents the central, objective thought of the day. Origen called the Gospel ‘the crown of all Holy Scriptures.’ Cyprian ordained a lector that he might ‘read the Gospel which forms martyrs.’ The Four Gospels from which the liturgical Gospel is chosen have always stood apart from the rest of Holy Scripture as giving a clear and living picture of the divine person of our Lord.” (p 298)</a:t>
            </a:r>
            <a:endParaRPr lang="en-US" dirty="0"/>
          </a:p>
        </p:txBody>
      </p:sp>
    </p:spTree>
    <p:extLst>
      <p:ext uri="{BB962C8B-B14F-4D97-AF65-F5344CB8AC3E}">
        <p14:creationId xmlns:p14="http://schemas.microsoft.com/office/powerpoint/2010/main" val="3004018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far we’ve come!</a:t>
            </a:r>
            <a:endParaRPr lang="en-US" dirty="0"/>
          </a:p>
        </p:txBody>
      </p:sp>
      <p:sp>
        <p:nvSpPr>
          <p:cNvPr id="3" name="Content Placeholder 2"/>
          <p:cNvSpPr>
            <a:spLocks noGrp="1"/>
          </p:cNvSpPr>
          <p:nvPr>
            <p:ph idx="1"/>
          </p:nvPr>
        </p:nvSpPr>
        <p:spPr/>
        <p:txBody>
          <a:bodyPr/>
          <a:lstStyle/>
          <a:p>
            <a:r>
              <a:rPr lang="en-US" dirty="0" smtClean="0"/>
              <a:t>Just points out that today the reading of the three Scriptures takes about 6-8 minutes, but in the early church, the catechumens and the baptized would listen to the readings that could last for as much as an hour! (p 203)</a:t>
            </a:r>
            <a:endParaRPr lang="en-US" dirty="0"/>
          </a:p>
        </p:txBody>
      </p:sp>
    </p:spTree>
    <p:extLst>
      <p:ext uri="{BB962C8B-B14F-4D97-AF65-F5344CB8AC3E}">
        <p14:creationId xmlns:p14="http://schemas.microsoft.com/office/powerpoint/2010/main" val="3440730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going on during this part of The Divine Service?</a:t>
            </a:r>
            <a:endParaRPr lang="en-US" dirty="0"/>
          </a:p>
        </p:txBody>
      </p:sp>
      <p:sp>
        <p:nvSpPr>
          <p:cNvPr id="3" name="Content Placeholder 2"/>
          <p:cNvSpPr>
            <a:spLocks noGrp="1"/>
          </p:cNvSpPr>
          <p:nvPr>
            <p:ph idx="1"/>
          </p:nvPr>
        </p:nvSpPr>
        <p:spPr/>
        <p:txBody>
          <a:bodyPr/>
          <a:lstStyle/>
          <a:p>
            <a:r>
              <a:rPr lang="en-US" dirty="0" smtClean="0"/>
              <a:t>How would you describe it?</a:t>
            </a:r>
          </a:p>
          <a:p>
            <a:r>
              <a:rPr lang="en-US" dirty="0" smtClean="0"/>
              <a:t>Why is it valuable and important?</a:t>
            </a:r>
            <a:endParaRPr lang="en-US" dirty="0"/>
          </a:p>
        </p:txBody>
      </p:sp>
    </p:spTree>
    <p:extLst>
      <p:ext uri="{BB962C8B-B14F-4D97-AF65-F5344CB8AC3E}">
        <p14:creationId xmlns:p14="http://schemas.microsoft.com/office/powerpoint/2010/main" val="3527331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Also The Major Parts of the Service</a:t>
            </a:r>
            <a:endParaRPr lang="en-US" dirty="0"/>
          </a:p>
        </p:txBody>
      </p:sp>
      <p:sp>
        <p:nvSpPr>
          <p:cNvPr id="3" name="Content Placeholder 2"/>
          <p:cNvSpPr>
            <a:spLocks noGrp="1"/>
          </p:cNvSpPr>
          <p:nvPr>
            <p:ph idx="1"/>
          </p:nvPr>
        </p:nvSpPr>
        <p:spPr/>
        <p:txBody>
          <a:bodyPr/>
          <a:lstStyle/>
          <a:p>
            <a:r>
              <a:rPr lang="en-US" dirty="0" smtClean="0"/>
              <a:t>All of the aspects we’ve just reviewed are the first part of the service: The Entrance Rite</a:t>
            </a:r>
          </a:p>
          <a:p>
            <a:r>
              <a:rPr lang="en-US" dirty="0" smtClean="0"/>
              <a:t>Now is the time for the Service of the ____________</a:t>
            </a:r>
          </a:p>
          <a:p>
            <a:r>
              <a:rPr lang="en-US" dirty="0" smtClean="0"/>
              <a:t>The last part/third part of the Service is the service of the _____________</a:t>
            </a:r>
            <a:endParaRPr lang="en-US" dirty="0"/>
          </a:p>
        </p:txBody>
      </p:sp>
    </p:spTree>
    <p:extLst>
      <p:ext uri="{BB962C8B-B14F-4D97-AF65-F5344CB8AC3E}">
        <p14:creationId xmlns:p14="http://schemas.microsoft.com/office/powerpoint/2010/main" val="1935577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Divine Service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4600" y="2109355"/>
            <a:ext cx="8624455" cy="4592781"/>
          </a:xfrm>
        </p:spPr>
      </p:pic>
    </p:spTree>
    <p:extLst>
      <p:ext uri="{BB962C8B-B14F-4D97-AF65-F5344CB8AC3E}">
        <p14:creationId xmlns:p14="http://schemas.microsoft.com/office/powerpoint/2010/main" val="2293344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commence the 2</a:t>
            </a:r>
            <a:r>
              <a:rPr lang="en-US" baseline="30000" dirty="0" smtClean="0"/>
              <a:t>nd</a:t>
            </a:r>
            <a:r>
              <a:rPr lang="en-US" dirty="0" smtClean="0"/>
              <a:t> Part of the Service: The Service of the Word</a:t>
            </a:r>
            <a:endParaRPr lang="en-US" dirty="0"/>
          </a:p>
        </p:txBody>
      </p:sp>
      <p:sp>
        <p:nvSpPr>
          <p:cNvPr id="3" name="Content Placeholder 2"/>
          <p:cNvSpPr>
            <a:spLocks noGrp="1"/>
          </p:cNvSpPr>
          <p:nvPr>
            <p:ph idx="1"/>
          </p:nvPr>
        </p:nvSpPr>
        <p:spPr/>
        <p:txBody>
          <a:bodyPr/>
          <a:lstStyle/>
          <a:p>
            <a:r>
              <a:rPr lang="en-US" dirty="0" smtClean="0"/>
              <a:t>Reed: “In the Service so far, there has been a gradual approach to the altar of God. Our spirits have been purified and elevated as we ascended the four steps of contrition, longing, praise, and petition. In all of this we have spoken. We now pause in reverent silence while God speaks. The thought that nothing we say or do can compare in importance with his Word invests the reading of the liturgical lessons with special solemnity and dignity.” (p. 288)</a:t>
            </a:r>
          </a:p>
        </p:txBody>
      </p:sp>
    </p:spTree>
    <p:extLst>
      <p:ext uri="{BB962C8B-B14F-4D97-AF65-F5344CB8AC3E}">
        <p14:creationId xmlns:p14="http://schemas.microsoft.com/office/powerpoint/2010/main" val="297122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2: The Service of the Word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08118" y="2348346"/>
            <a:ext cx="7751618" cy="4301836"/>
          </a:xfrm>
        </p:spPr>
      </p:pic>
    </p:spTree>
    <p:extLst>
      <p:ext uri="{BB962C8B-B14F-4D97-AF65-F5344CB8AC3E}">
        <p14:creationId xmlns:p14="http://schemas.microsoft.com/office/powerpoint/2010/main" val="2946549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Beginning of the Service of the Word</a:t>
            </a:r>
            <a:endParaRPr lang="en-US" dirty="0"/>
          </a:p>
        </p:txBody>
      </p:sp>
      <p:sp>
        <p:nvSpPr>
          <p:cNvPr id="3" name="Content Placeholder 2"/>
          <p:cNvSpPr>
            <a:spLocks noGrp="1"/>
          </p:cNvSpPr>
          <p:nvPr>
            <p:ph idx="1"/>
          </p:nvPr>
        </p:nvSpPr>
        <p:spPr/>
        <p:txBody>
          <a:bodyPr/>
          <a:lstStyle/>
          <a:p>
            <a:r>
              <a:rPr lang="en-US" dirty="0" smtClean="0"/>
              <a:t>Just: “Here Christ comes to us from the voice of the pastor to our ears through which He is present for us and for our salvation.” (p 198)</a:t>
            </a:r>
            <a:endParaRPr lang="en-US" dirty="0"/>
          </a:p>
        </p:txBody>
      </p:sp>
    </p:spTree>
    <p:extLst>
      <p:ext uri="{BB962C8B-B14F-4D97-AF65-F5344CB8AC3E}">
        <p14:creationId xmlns:p14="http://schemas.microsoft.com/office/powerpoint/2010/main" val="135668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0156" y="561109"/>
            <a:ext cx="10018713" cy="1752599"/>
          </a:xfrm>
        </p:spPr>
        <p:txBody>
          <a:bodyPr/>
          <a:lstStyle/>
          <a:p>
            <a:r>
              <a:rPr lang="en-US" dirty="0" smtClean="0"/>
              <a:t>Means of Grace being clearly distributed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52355" y="2026227"/>
            <a:ext cx="6494317" cy="4634346"/>
          </a:xfrm>
        </p:spPr>
      </p:pic>
    </p:spTree>
    <p:extLst>
      <p:ext uri="{BB962C8B-B14F-4D97-AF65-F5344CB8AC3E}">
        <p14:creationId xmlns:p14="http://schemas.microsoft.com/office/powerpoint/2010/main" val="2595411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why include The Old Testament Reading?</a:t>
            </a:r>
            <a:endParaRPr lang="en-US" dirty="0"/>
          </a:p>
        </p:txBody>
      </p:sp>
      <p:sp>
        <p:nvSpPr>
          <p:cNvPr id="3" name="Content Placeholder 2"/>
          <p:cNvSpPr>
            <a:spLocks noGrp="1"/>
          </p:cNvSpPr>
          <p:nvPr>
            <p:ph idx="1"/>
          </p:nvPr>
        </p:nvSpPr>
        <p:spPr/>
        <p:txBody>
          <a:bodyPr/>
          <a:lstStyle/>
          <a:p>
            <a:r>
              <a:rPr lang="en-US" dirty="0" smtClean="0"/>
              <a:t>This question might be asked esp. in light of the fact that this is the Old Covenant that has been fulfilled.</a:t>
            </a:r>
          </a:p>
          <a:p>
            <a:r>
              <a:rPr lang="en-US" dirty="0" smtClean="0"/>
              <a:t>If it has – and it has – then why read it? Discussion.</a:t>
            </a:r>
            <a:endParaRPr lang="en-US" dirty="0"/>
          </a:p>
        </p:txBody>
      </p:sp>
    </p:spTree>
    <p:extLst>
      <p:ext uri="{BB962C8B-B14F-4D97-AF65-F5344CB8AC3E}">
        <p14:creationId xmlns:p14="http://schemas.microsoft.com/office/powerpoint/2010/main" val="39642986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92</TotalTime>
  <Words>1272</Words>
  <Application>Microsoft Office PowerPoint</Application>
  <PresentationFormat>Widescreen</PresentationFormat>
  <Paragraphs>66</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Corbel</vt:lpstr>
      <vt:lpstr>Parallax</vt:lpstr>
      <vt:lpstr>Divine Service Part 6</vt:lpstr>
      <vt:lpstr>Thus Far</vt:lpstr>
      <vt:lpstr>Remember Also The Major Parts of the Service</vt:lpstr>
      <vt:lpstr>The Divine Service</vt:lpstr>
      <vt:lpstr>We commence the 2nd Part of the Service: The Service of the Word</vt:lpstr>
      <vt:lpstr>Part 2: The Service of the Word</vt:lpstr>
      <vt:lpstr>Beginning of the Service of the Word</vt:lpstr>
      <vt:lpstr>Means of Grace being clearly distributed</vt:lpstr>
      <vt:lpstr>But why include The Old Testament Reading?</vt:lpstr>
      <vt:lpstr>The Old Testament Reading</vt:lpstr>
      <vt:lpstr>The Old Covenant aka The Old Testament aka “The Law &amp; The Prophets”</vt:lpstr>
      <vt:lpstr>The Old Testament Reading</vt:lpstr>
      <vt:lpstr>The Old Testament Reading</vt:lpstr>
      <vt:lpstr>The Old Testament Reading</vt:lpstr>
      <vt:lpstr>An example of Grace in the Old Testament</vt:lpstr>
      <vt:lpstr>After the Old Testament Reading comes The Gradual</vt:lpstr>
      <vt:lpstr>An Example!</vt:lpstr>
      <vt:lpstr>Think of its practical value...</vt:lpstr>
      <vt:lpstr>The Epistle Lesson</vt:lpstr>
      <vt:lpstr>As you well know the New Testament is full of epistles or letters</vt:lpstr>
      <vt:lpstr>After the Epistle, we remain engaged in the Word through “The Alleluia”</vt:lpstr>
      <vt:lpstr>The Holy Gospel</vt:lpstr>
      <vt:lpstr>How far we’ve come!</vt:lpstr>
      <vt:lpstr>What is going on during this part of The Divine Service?</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Divine Service Part 6</dc:title>
  <dc:creator>AEspinosa</dc:creator>
  <cp:lastModifiedBy>St Paul</cp:lastModifiedBy>
  <cp:revision>12</cp:revision>
  <dcterms:created xsi:type="dcterms:W3CDTF">2015-06-30T23:11:44Z</dcterms:created>
  <dcterms:modified xsi:type="dcterms:W3CDTF">2017-10-26T16:04:52Z</dcterms:modified>
</cp:coreProperties>
</file>