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76" r:id="rId4"/>
    <p:sldId id="259" r:id="rId5"/>
    <p:sldId id="265" r:id="rId6"/>
    <p:sldId id="266" r:id="rId7"/>
    <p:sldId id="267" r:id="rId8"/>
    <p:sldId id="261" r:id="rId9"/>
    <p:sldId id="268" r:id="rId10"/>
    <p:sldId id="269" r:id="rId11"/>
    <p:sldId id="270" r:id="rId12"/>
    <p:sldId id="271" r:id="rId13"/>
    <p:sldId id="260" r:id="rId14"/>
    <p:sldId id="272" r:id="rId15"/>
    <p:sldId id="262" r:id="rId16"/>
    <p:sldId id="273" r:id="rId17"/>
    <p:sldId id="263" r:id="rId18"/>
    <p:sldId id="26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660"/>
  </p:normalViewPr>
  <p:slideViewPr>
    <p:cSldViewPr snapToGrid="0">
      <p:cViewPr varScale="1">
        <p:scale>
          <a:sx n="74" d="100"/>
          <a:sy n="74" d="100"/>
        </p:scale>
        <p:origin x="2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10/26/2017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10/26/2017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Divine Service Part 10</a:t>
            </a:r>
            <a:endParaRPr lang="en-US" dirty="0"/>
          </a:p>
        </p:txBody>
      </p:sp>
      <p:sp>
        <p:nvSpPr>
          <p:cNvPr id="3" name="Subtitle 2"/>
          <p:cNvSpPr>
            <a:spLocks noGrp="1"/>
          </p:cNvSpPr>
          <p:nvPr>
            <p:ph type="subTitle" idx="1"/>
          </p:nvPr>
        </p:nvSpPr>
        <p:spPr/>
        <p:txBody>
          <a:bodyPr/>
          <a:lstStyle/>
          <a:p>
            <a:r>
              <a:rPr lang="en-US" dirty="0" smtClean="0"/>
              <a:t>Thursday, January 12</a:t>
            </a:r>
            <a:r>
              <a:rPr lang="en-US" baseline="30000" dirty="0" smtClean="0"/>
              <a:t>th</a:t>
            </a:r>
            <a:r>
              <a:rPr lang="en-US" dirty="0" smtClean="0"/>
              <a:t>, 2016</a:t>
            </a:r>
          </a:p>
          <a:p>
            <a:r>
              <a:rPr lang="en-US" dirty="0" smtClean="0"/>
              <a:t>Rev. Dr. Alfonso O. Espinosa</a:t>
            </a:r>
            <a:endParaRPr lang="en-US" dirty="0"/>
          </a:p>
        </p:txBody>
      </p:sp>
    </p:spTree>
    <p:extLst>
      <p:ext uri="{BB962C8B-B14F-4D97-AF65-F5344CB8AC3E}">
        <p14:creationId xmlns:p14="http://schemas.microsoft.com/office/powerpoint/2010/main" val="1522231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“Peace of the Lord” is called The </a:t>
            </a:r>
            <a:r>
              <a:rPr lang="en-US" dirty="0" err="1" smtClean="0"/>
              <a:t>Pax</a:t>
            </a:r>
            <a:r>
              <a:rPr lang="en-US" dirty="0" smtClean="0"/>
              <a:t> Domini</a:t>
            </a:r>
            <a:endParaRPr lang="en-US" dirty="0"/>
          </a:p>
        </p:txBody>
      </p:sp>
      <p:sp>
        <p:nvSpPr>
          <p:cNvPr id="3" name="Content Placeholder 2"/>
          <p:cNvSpPr>
            <a:spLocks noGrp="1"/>
          </p:cNvSpPr>
          <p:nvPr>
            <p:ph idx="1"/>
          </p:nvPr>
        </p:nvSpPr>
        <p:spPr/>
        <p:txBody>
          <a:bodyPr>
            <a:normAutofit lnSpcReduction="10000"/>
          </a:bodyPr>
          <a:lstStyle/>
          <a:p>
            <a:r>
              <a:rPr lang="en-US" dirty="0" smtClean="0"/>
              <a:t>Just: “When the instituting Words of Jesus have ended, the pastor takes the bread and holds it over the cup and proclaims ‘the peace of the Lord be with you always.’ This is the peace first announced in our petitions in the Kyrie, the peace the angels declared at the birth of Christ in the Gloria in </a:t>
            </a:r>
            <a:r>
              <a:rPr lang="en-US" dirty="0" err="1" smtClean="0"/>
              <a:t>Excelsis</a:t>
            </a:r>
            <a:r>
              <a:rPr lang="en-US" dirty="0" smtClean="0"/>
              <a:t>, the new greeting of the people of God, because in Christ there is now peace on earth and peace in heaven. The peace announced now at the end of the Liturgy of the Lord’s Supper is focused in the bread and cup where, in eating the body of Christ and drinking His blood, His peace rests in us because He now dwells within us.” (Heaven On Earth, p 231)</a:t>
            </a:r>
            <a:endParaRPr lang="en-US" dirty="0"/>
          </a:p>
        </p:txBody>
      </p:sp>
    </p:spTree>
    <p:extLst>
      <p:ext uri="{BB962C8B-B14F-4D97-AF65-F5344CB8AC3E}">
        <p14:creationId xmlns:p14="http://schemas.microsoft.com/office/powerpoint/2010/main" val="601000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greeting is foreign to some in contemporary evangelicalism</a:t>
            </a:r>
            <a:endParaRPr lang="en-US" dirty="0"/>
          </a:p>
        </p:txBody>
      </p:sp>
      <p:sp>
        <p:nvSpPr>
          <p:cNvPr id="3" name="Content Placeholder 2"/>
          <p:cNvSpPr>
            <a:spLocks noGrp="1"/>
          </p:cNvSpPr>
          <p:nvPr>
            <p:ph idx="1"/>
          </p:nvPr>
        </p:nvSpPr>
        <p:spPr/>
        <p:txBody>
          <a:bodyPr/>
          <a:lstStyle/>
          <a:p>
            <a:r>
              <a:rPr lang="en-US" dirty="0" smtClean="0"/>
              <a:t>It is sometimes taken as an insult, because it seems to insinuate that the one spoken to doesn’t know God’s peace or doesn’t know that they are already forgiven.</a:t>
            </a:r>
          </a:p>
          <a:p>
            <a:endParaRPr lang="en-US" dirty="0"/>
          </a:p>
          <a:p>
            <a:r>
              <a:rPr lang="en-US" dirty="0" smtClean="0"/>
              <a:t>This is indicative of how contemporary evangelicalism does not see the “over and over again” nature of our need for receiving the means of grace…the constant bestowing of God’s peace!</a:t>
            </a:r>
            <a:endParaRPr lang="en-US" dirty="0"/>
          </a:p>
        </p:txBody>
      </p:sp>
    </p:spTree>
    <p:extLst>
      <p:ext uri="{BB962C8B-B14F-4D97-AF65-F5344CB8AC3E}">
        <p14:creationId xmlns:p14="http://schemas.microsoft.com/office/powerpoint/2010/main" val="87494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a:t>
            </a:r>
            <a:endParaRPr lang="en-US" dirty="0"/>
          </a:p>
        </p:txBody>
      </p:sp>
      <p:sp>
        <p:nvSpPr>
          <p:cNvPr id="3" name="Content Placeholder 2"/>
          <p:cNvSpPr>
            <a:spLocks noGrp="1"/>
          </p:cNvSpPr>
          <p:nvPr>
            <p:ph idx="1"/>
          </p:nvPr>
        </p:nvSpPr>
        <p:spPr/>
        <p:txBody>
          <a:bodyPr/>
          <a:lstStyle/>
          <a:p>
            <a:r>
              <a:rPr lang="en-US" dirty="0" smtClean="0"/>
              <a:t>“But immediately after the Lord’s Prayer shall be said, ‘The peace of the Lord,’ etc., which is, so to speak, a public absolution of the sins of the communicants, the true voice of the gospel announcing the remission of sins, and therefore the one and most worthy preparation for the Lord’s Table, if faith holds to these words as coming from the mouth of Christ Himself.” (Just, p. 232)</a:t>
            </a:r>
            <a:endParaRPr lang="en-US" dirty="0"/>
          </a:p>
        </p:txBody>
      </p:sp>
    </p:spTree>
    <p:extLst>
      <p:ext uri="{BB962C8B-B14F-4D97-AF65-F5344CB8AC3E}">
        <p14:creationId xmlns:p14="http://schemas.microsoft.com/office/powerpoint/2010/main" val="4255694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Agnus Dei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7</a:t>
            </a:r>
            <a:r>
              <a:rPr lang="en-US" baseline="30000" dirty="0" smtClean="0"/>
              <a:t>th</a:t>
            </a:r>
            <a:r>
              <a:rPr lang="en-US" dirty="0" smtClean="0"/>
              <a:t> Century</a:t>
            </a:r>
          </a:p>
          <a:p>
            <a:endParaRPr lang="en-US" dirty="0"/>
          </a:p>
          <a:p>
            <a:r>
              <a:rPr lang="en-US" dirty="0" smtClean="0"/>
              <a:t>St. John 1:29: “Behold the LAMB OF GOD who takes away the sin of the world.”</a:t>
            </a:r>
          </a:p>
          <a:p>
            <a:endParaRPr lang="en-US" dirty="0"/>
          </a:p>
          <a:p>
            <a:r>
              <a:rPr lang="en-US" dirty="0" smtClean="0"/>
              <a:t>Real Life Worship Reader: “With the words of John the Baptist, the Agnus Dei confesses the mercy and peace that we receive from the Lamb of God in His Supper. We come to the Lord’s Table hungry and thirsty and He feeds us with His Body and refreshes us with His Blood. It is the Lord’s Supper. As Luther reminds us ‘Our Lord is at one and the same time chef, cook, butler, host, and food.’” (p. 87)</a:t>
            </a:r>
            <a:endParaRPr lang="en-US" dirty="0"/>
          </a:p>
        </p:txBody>
      </p:sp>
    </p:spTree>
    <p:extLst>
      <p:ext uri="{BB962C8B-B14F-4D97-AF65-F5344CB8AC3E}">
        <p14:creationId xmlns:p14="http://schemas.microsoft.com/office/powerpoint/2010/main" val="3591430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 of the words “Agnus Dei”…in your own words why is this such a great song right before receiving the Sacrament?</a:t>
            </a:r>
            <a:endParaRPr lang="en-US" dirty="0"/>
          </a:p>
        </p:txBody>
      </p:sp>
      <p:pic>
        <p:nvPicPr>
          <p:cNvPr id="4" name="Content Placeholder 3"/>
          <p:cNvPicPr>
            <a:picLocks noGrp="1" noChangeAspect="1"/>
          </p:cNvPicPr>
          <p:nvPr>
            <p:ph idx="1"/>
          </p:nvPr>
        </p:nvPicPr>
        <p:blipFill>
          <a:blip r:embed="rId2"/>
          <a:stretch>
            <a:fillRect/>
          </a:stretch>
        </p:blipFill>
        <p:spPr>
          <a:xfrm>
            <a:off x="2481943" y="2246811"/>
            <a:ext cx="7197634" cy="4336869"/>
          </a:xfrm>
        </p:spPr>
      </p:pic>
    </p:spTree>
    <p:extLst>
      <p:ext uri="{BB962C8B-B14F-4D97-AF65-F5344CB8AC3E}">
        <p14:creationId xmlns:p14="http://schemas.microsoft.com/office/powerpoint/2010/main" val="2512741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Canticle</a:t>
            </a:r>
            <a:endParaRPr lang="en-US" dirty="0"/>
          </a:p>
        </p:txBody>
      </p:sp>
      <p:sp>
        <p:nvSpPr>
          <p:cNvPr id="3" name="Content Placeholder 2"/>
          <p:cNvSpPr>
            <a:spLocks noGrp="1"/>
          </p:cNvSpPr>
          <p:nvPr>
            <p:ph idx="1"/>
          </p:nvPr>
        </p:nvSpPr>
        <p:spPr/>
        <p:txBody>
          <a:bodyPr/>
          <a:lstStyle/>
          <a:p>
            <a:r>
              <a:rPr lang="en-US" dirty="0" smtClean="0"/>
              <a:t>AKA: “Post-Communion Canticle”</a:t>
            </a:r>
          </a:p>
          <a:p>
            <a:r>
              <a:rPr lang="en-US" dirty="0" smtClean="0"/>
              <a:t>St. Luke 2:29-32: “Lord, now you are letting your servant depart in peace, according to your word; for my eyes have seen your salvation that you have prepared in the presence of all peoples, a light for revelation to the Gentiles, and for glory to your people Israel.”</a:t>
            </a:r>
            <a:endParaRPr lang="en-US" dirty="0"/>
          </a:p>
        </p:txBody>
      </p:sp>
    </p:spTree>
    <p:extLst>
      <p:ext uri="{BB962C8B-B14F-4D97-AF65-F5344CB8AC3E}">
        <p14:creationId xmlns:p14="http://schemas.microsoft.com/office/powerpoint/2010/main" val="3446060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Post-Communion Canticle</a:t>
            </a:r>
            <a:endParaRPr lang="en-US" dirty="0"/>
          </a:p>
        </p:txBody>
      </p:sp>
      <p:sp>
        <p:nvSpPr>
          <p:cNvPr id="3" name="Content Placeholder 2"/>
          <p:cNvSpPr>
            <a:spLocks noGrp="1"/>
          </p:cNvSpPr>
          <p:nvPr>
            <p:ph idx="1"/>
          </p:nvPr>
        </p:nvSpPr>
        <p:spPr/>
        <p:txBody>
          <a:bodyPr>
            <a:normAutofit lnSpcReduction="10000"/>
          </a:bodyPr>
          <a:lstStyle/>
          <a:p>
            <a:r>
              <a:rPr lang="en-US" dirty="0" smtClean="0"/>
              <a:t>Real Life Worship Reader: “Having received the Lord’s Body and Blood for our salvation, like Simeon who held in his arms the Savior of the world, we go in peace and joy singing Simeon’s Song…Another song of thanksgiving based on 1 Chronicles 16:8-10 may be used instead.” (p. 87)</a:t>
            </a:r>
          </a:p>
          <a:p>
            <a:endParaRPr lang="en-US" dirty="0"/>
          </a:p>
          <a:p>
            <a:r>
              <a:rPr lang="en-US" dirty="0" smtClean="0"/>
              <a:t>1</a:t>
            </a:r>
            <a:r>
              <a:rPr lang="en-US" baseline="30000" dirty="0" smtClean="0"/>
              <a:t>st</a:t>
            </a:r>
            <a:r>
              <a:rPr lang="en-US" dirty="0" smtClean="0"/>
              <a:t> Chronicles 16:8-10: “Oh give thanks to the Lord; call upon his name; make known his deeds among the peoples! Sing to him; sing praises to him; tell of all his wondrous works! Glory in his holy name; let the hearts of those who seek the Lord rejoice!”</a:t>
            </a:r>
          </a:p>
        </p:txBody>
      </p:sp>
    </p:spTree>
    <p:extLst>
      <p:ext uri="{BB962C8B-B14F-4D97-AF65-F5344CB8AC3E}">
        <p14:creationId xmlns:p14="http://schemas.microsoft.com/office/powerpoint/2010/main" val="1153348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a:t>
            </a:r>
            <a:endParaRPr lang="en-US" dirty="0"/>
          </a:p>
        </p:txBody>
      </p:sp>
      <p:sp>
        <p:nvSpPr>
          <p:cNvPr id="3" name="Content Placeholder 2"/>
          <p:cNvSpPr>
            <a:spLocks noGrp="1"/>
          </p:cNvSpPr>
          <p:nvPr>
            <p:ph idx="1"/>
          </p:nvPr>
        </p:nvSpPr>
        <p:spPr/>
        <p:txBody>
          <a:bodyPr/>
          <a:lstStyle/>
          <a:p>
            <a:r>
              <a:rPr lang="en-US" dirty="0" smtClean="0"/>
              <a:t>A collect (thematic prayer) that gives thanks!</a:t>
            </a:r>
          </a:p>
          <a:p>
            <a:endParaRPr lang="en-US" dirty="0"/>
          </a:p>
          <a:p>
            <a:r>
              <a:rPr lang="en-US" dirty="0" smtClean="0"/>
              <a:t>Real Life Worship Reader: “Before we leave the Lord’s Table, we give thanks, asking that the salutary gift of Jesus’ Body and Blood would have its way in our lives, strengthening us in faith toward God and fervent love toward one another. The Sacrament draws us outside of ourselves to live in Christ by faith and in the neighbor by love, to paraphrase Luther.” (p. 87)</a:t>
            </a:r>
            <a:endParaRPr lang="en-US" dirty="0"/>
          </a:p>
        </p:txBody>
      </p:sp>
    </p:spTree>
    <p:extLst>
      <p:ext uri="{BB962C8B-B14F-4D97-AF65-F5344CB8AC3E}">
        <p14:creationId xmlns:p14="http://schemas.microsoft.com/office/powerpoint/2010/main" val="1698303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Benediction</a:t>
            </a:r>
            <a:endParaRPr lang="en-US" dirty="0"/>
          </a:p>
        </p:txBody>
      </p:sp>
      <p:sp>
        <p:nvSpPr>
          <p:cNvPr id="3" name="Content Placeholder 2"/>
          <p:cNvSpPr>
            <a:spLocks noGrp="1"/>
          </p:cNvSpPr>
          <p:nvPr>
            <p:ph idx="1"/>
          </p:nvPr>
        </p:nvSpPr>
        <p:spPr/>
        <p:txBody>
          <a:bodyPr/>
          <a:lstStyle/>
          <a:p>
            <a:r>
              <a:rPr lang="en-US" dirty="0" smtClean="0"/>
              <a:t>Real Life Worship Reader: “The Name of the Lord is the beginning and the end of the Divine Service. We are now marked with the Lord’s Name in the Benediction – that word of God’s Blessing from Numbers 6 in which He favors us with His grace and peace. With the Lord’s Name given us in Holy Baptism we were drawn together. Now with that same Name, He sends us back into the world, to the places of our various callings to live by the mercy we have received as living sacrifices to the praise of His glory and the good of our neighbor.” (p. 87)</a:t>
            </a:r>
            <a:endParaRPr lang="en-US" dirty="0"/>
          </a:p>
        </p:txBody>
      </p:sp>
    </p:spTree>
    <p:extLst>
      <p:ext uri="{BB962C8B-B14F-4D97-AF65-F5344CB8AC3E}">
        <p14:creationId xmlns:p14="http://schemas.microsoft.com/office/powerpoint/2010/main" val="3594389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Aaronic Benediction</a:t>
            </a:r>
            <a:endParaRPr lang="en-US" dirty="0"/>
          </a:p>
        </p:txBody>
      </p:sp>
      <p:sp>
        <p:nvSpPr>
          <p:cNvPr id="3" name="Content Placeholder 2"/>
          <p:cNvSpPr>
            <a:spLocks noGrp="1"/>
          </p:cNvSpPr>
          <p:nvPr>
            <p:ph idx="1"/>
          </p:nvPr>
        </p:nvSpPr>
        <p:spPr/>
        <p:txBody>
          <a:bodyPr/>
          <a:lstStyle/>
          <a:p>
            <a:r>
              <a:rPr lang="en-US" dirty="0" smtClean="0"/>
              <a:t>Just: “‘The Lord bless you and keep you. The Lord make His face to shine on you and be gracious to you. The Lord look upon you with favor and give you peace.’ The people respond: ‘Amen.’ The final word of the liturgy is ‘peace’ – the peace that comes from Jesus who joins heaven and earth together in peace – one of the great themes of the Divine Service.” (pg. 236)</a:t>
            </a:r>
            <a:endParaRPr lang="en-US" dirty="0"/>
          </a:p>
        </p:txBody>
      </p:sp>
    </p:spTree>
    <p:extLst>
      <p:ext uri="{BB962C8B-B14F-4D97-AF65-F5344CB8AC3E}">
        <p14:creationId xmlns:p14="http://schemas.microsoft.com/office/powerpoint/2010/main" val="2557206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Thus far for Part 3: Service of the Holy Supper</a:t>
            </a:r>
            <a:endParaRPr lang="en-US" dirty="0"/>
          </a:p>
        </p:txBody>
      </p:sp>
      <p:sp>
        <p:nvSpPr>
          <p:cNvPr id="3" name="Content Placeholder 2"/>
          <p:cNvSpPr>
            <a:spLocks noGrp="1"/>
          </p:cNvSpPr>
          <p:nvPr>
            <p:ph idx="1"/>
          </p:nvPr>
        </p:nvSpPr>
        <p:spPr/>
        <p:txBody>
          <a:bodyPr/>
          <a:lstStyle/>
          <a:p>
            <a:r>
              <a:rPr lang="en-US" dirty="0" smtClean="0"/>
              <a:t>Preface</a:t>
            </a:r>
          </a:p>
          <a:p>
            <a:r>
              <a:rPr lang="en-US" dirty="0" smtClean="0"/>
              <a:t>Proper Preface</a:t>
            </a:r>
          </a:p>
          <a:p>
            <a:r>
              <a:rPr lang="en-US" dirty="0" smtClean="0"/>
              <a:t>Sanctus</a:t>
            </a:r>
          </a:p>
          <a:p>
            <a:r>
              <a:rPr lang="en-US" dirty="0" smtClean="0"/>
              <a:t>Prayer of Thanksgiving</a:t>
            </a:r>
          </a:p>
          <a:p>
            <a:r>
              <a:rPr lang="en-US" dirty="0" smtClean="0"/>
              <a:t>The Lord’s Prayer</a:t>
            </a:r>
            <a:endParaRPr lang="en-US" dirty="0"/>
          </a:p>
        </p:txBody>
      </p:sp>
    </p:spTree>
    <p:extLst>
      <p:ext uri="{BB962C8B-B14F-4D97-AF65-F5344CB8AC3E}">
        <p14:creationId xmlns:p14="http://schemas.microsoft.com/office/powerpoint/2010/main" val="708897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Sacrament of the Altar</a:t>
            </a:r>
            <a:endParaRPr lang="en-US" dirty="0"/>
          </a:p>
        </p:txBody>
      </p:sp>
      <p:pic>
        <p:nvPicPr>
          <p:cNvPr id="4" name="Content Placeholder 3"/>
          <p:cNvPicPr>
            <a:picLocks noGrp="1" noChangeAspect="1"/>
          </p:cNvPicPr>
          <p:nvPr>
            <p:ph idx="1"/>
          </p:nvPr>
        </p:nvPicPr>
        <p:blipFill>
          <a:blip r:embed="rId2"/>
          <a:stretch>
            <a:fillRect/>
          </a:stretch>
        </p:blipFill>
        <p:spPr>
          <a:xfrm>
            <a:off x="2017486" y="2772228"/>
            <a:ext cx="7518399" cy="3730171"/>
          </a:xfrm>
        </p:spPr>
      </p:pic>
    </p:spTree>
    <p:extLst>
      <p:ext uri="{BB962C8B-B14F-4D97-AF65-F5344CB8AC3E}">
        <p14:creationId xmlns:p14="http://schemas.microsoft.com/office/powerpoint/2010/main" val="330114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of Institution</a:t>
            </a:r>
            <a:endParaRPr lang="en-US" dirty="0"/>
          </a:p>
        </p:txBody>
      </p:sp>
      <p:sp>
        <p:nvSpPr>
          <p:cNvPr id="3" name="Content Placeholder 2"/>
          <p:cNvSpPr>
            <a:spLocks noGrp="1"/>
          </p:cNvSpPr>
          <p:nvPr>
            <p:ph idx="1"/>
          </p:nvPr>
        </p:nvSpPr>
        <p:spPr/>
        <p:txBody>
          <a:bodyPr/>
          <a:lstStyle/>
          <a:p>
            <a:r>
              <a:rPr lang="en-US" dirty="0" smtClean="0"/>
              <a:t>“The pastor speaks the Lord’s own words; these words give and bestow what they declare, the Body and Blood is the vehicle for peace. Showing them His wounds, the Risen Lord declared His peace to His disciples on Easter Evening. That same peace is given us with the Lord’s Body and Blood.”</a:t>
            </a:r>
          </a:p>
          <a:p>
            <a:endParaRPr lang="en-US" dirty="0"/>
          </a:p>
          <a:p>
            <a:pPr marL="0" indent="0">
              <a:buNone/>
            </a:pPr>
            <a:r>
              <a:rPr lang="en-US" dirty="0" smtClean="0"/>
              <a:t>-- Real Life Worship Reader, p. 86</a:t>
            </a:r>
            <a:endParaRPr lang="en-US" dirty="0"/>
          </a:p>
        </p:txBody>
      </p:sp>
    </p:spTree>
    <p:extLst>
      <p:ext uri="{BB962C8B-B14F-4D97-AF65-F5344CB8AC3E}">
        <p14:creationId xmlns:p14="http://schemas.microsoft.com/office/powerpoint/2010/main" val="629879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of Institution</a:t>
            </a:r>
            <a:endParaRPr lang="en-US" dirty="0"/>
          </a:p>
        </p:txBody>
      </p:sp>
      <p:sp>
        <p:nvSpPr>
          <p:cNvPr id="3" name="Content Placeholder 2"/>
          <p:cNvSpPr>
            <a:spLocks noGrp="1"/>
          </p:cNvSpPr>
          <p:nvPr>
            <p:ph idx="1"/>
          </p:nvPr>
        </p:nvSpPr>
        <p:spPr/>
        <p:txBody>
          <a:bodyPr/>
          <a:lstStyle/>
          <a:p>
            <a:pPr marL="0" indent="0">
              <a:buNone/>
            </a:pPr>
            <a:r>
              <a:rPr lang="en-US" sz="4000" dirty="0" smtClean="0">
                <a:latin typeface="Calibri" panose="020F0502020204030204" pitchFamily="34" charset="0"/>
              </a:rPr>
              <a:t>“</a:t>
            </a:r>
            <a:r>
              <a:rPr lang="en-US" sz="4000" b="1" baseline="30000" dirty="0" smtClean="0">
                <a:latin typeface="Calibri" panose="020F0502020204030204" pitchFamily="34" charset="0"/>
              </a:rPr>
              <a:t>23</a:t>
            </a:r>
            <a:r>
              <a:rPr lang="en-US" sz="4000" b="1" baseline="30000" dirty="0">
                <a:latin typeface="Calibri" panose="020F0502020204030204" pitchFamily="34" charset="0"/>
              </a:rPr>
              <a:t> For I received from the Lord what I also delivered to you, that the Lord Jesus on the night when he was betrayed took bread, 24 and when he had given thanks, he broke it, and said, “This is my body which is for you. Do this in remembrance of me.” 25 In the same way also he took the cup, after supper, saying, “This cup is the new covenant in my blood. Do this, as often as you drink it, in remembrance of me.” 26 For as often as you eat this bread and drink the cup, you proclaim the Lord’s death until he comes</a:t>
            </a:r>
            <a:r>
              <a:rPr lang="en-US" sz="4000" b="1" baseline="30000" dirty="0" smtClean="0">
                <a:latin typeface="Calibri" panose="020F0502020204030204" pitchFamily="34" charset="0"/>
              </a:rPr>
              <a:t>.” – 1st Corinthians 11:23-26</a:t>
            </a:r>
            <a:endParaRPr lang="en-US" sz="4000" b="1" baseline="30000" dirty="0">
              <a:latin typeface="Calibri" panose="020F0502020204030204" pitchFamily="34" charset="0"/>
            </a:endParaRPr>
          </a:p>
          <a:p>
            <a:pPr marL="457200" lvl="1" indent="0">
              <a:buNone/>
            </a:pPr>
            <a:endParaRPr lang="en-US" dirty="0"/>
          </a:p>
          <a:p>
            <a:endParaRPr lang="en-US" dirty="0"/>
          </a:p>
        </p:txBody>
      </p:sp>
    </p:spTree>
    <p:extLst>
      <p:ext uri="{BB962C8B-B14F-4D97-AF65-F5344CB8AC3E}">
        <p14:creationId xmlns:p14="http://schemas.microsoft.com/office/powerpoint/2010/main" val="3625466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that it is the </a:t>
            </a:r>
            <a:r>
              <a:rPr lang="en-US" dirty="0" err="1" smtClean="0"/>
              <a:t>Matthean</a:t>
            </a:r>
            <a:r>
              <a:rPr lang="en-US" dirty="0" smtClean="0"/>
              <a:t> account that adds “for the forgiveness of sins”</a:t>
            </a:r>
            <a:endParaRPr lang="en-US" dirty="0"/>
          </a:p>
        </p:txBody>
      </p:sp>
      <p:sp>
        <p:nvSpPr>
          <p:cNvPr id="3" name="Content Placeholder 2"/>
          <p:cNvSpPr>
            <a:spLocks noGrp="1"/>
          </p:cNvSpPr>
          <p:nvPr>
            <p:ph idx="1"/>
          </p:nvPr>
        </p:nvSpPr>
        <p:spPr/>
        <p:txBody>
          <a:bodyPr/>
          <a:lstStyle/>
          <a:p>
            <a:pPr marL="0" indent="0">
              <a:buNone/>
            </a:pPr>
            <a:r>
              <a:rPr lang="en-US" sz="4000" b="1" baseline="30000" dirty="0" smtClean="0">
                <a:latin typeface="Calibri" panose="020F0502020204030204" pitchFamily="34" charset="0"/>
              </a:rPr>
              <a:t>“26</a:t>
            </a:r>
            <a:r>
              <a:rPr lang="en-US" sz="4000" b="1" baseline="30000" dirty="0">
                <a:latin typeface="Calibri" panose="020F0502020204030204" pitchFamily="34" charset="0"/>
              </a:rPr>
              <a:t> Now as they were eating, Jesus took bread, and after blessing it broke it and gave it to the disciples, and said, “Take, eat; this is my body.” 27 And he took a cup, and when he had given thanks he gave it to them, saying, “Drink of it, all of you, 28 for this is my blood of the covenant, which is poured out for many for the forgiveness of sins</a:t>
            </a:r>
            <a:r>
              <a:rPr lang="en-US" sz="4000" b="1" baseline="30000" dirty="0" smtClean="0">
                <a:latin typeface="Calibri" panose="020F0502020204030204" pitchFamily="34" charset="0"/>
              </a:rPr>
              <a:t>.” – Matthew 26:26-28</a:t>
            </a:r>
          </a:p>
          <a:p>
            <a:pPr marL="0" indent="0">
              <a:buNone/>
            </a:pPr>
            <a:endParaRPr lang="en-US" sz="4000" b="1" baseline="30000" dirty="0">
              <a:latin typeface="Calibri" panose="020F0502020204030204" pitchFamily="34" charset="0"/>
            </a:endParaRPr>
          </a:p>
          <a:p>
            <a:pPr marL="0" indent="0">
              <a:buNone/>
            </a:pPr>
            <a:endParaRPr lang="en-US" sz="4000" b="1" baseline="30000" dirty="0">
              <a:latin typeface="Calibri" panose="020F0502020204030204" pitchFamily="34" charset="0"/>
            </a:endParaRPr>
          </a:p>
          <a:p>
            <a:pPr marL="457200" lvl="1" indent="0">
              <a:buNone/>
            </a:pPr>
            <a:endParaRPr lang="en-US" dirty="0"/>
          </a:p>
          <a:p>
            <a:endParaRPr lang="en-US" b="1" baseline="30000" dirty="0"/>
          </a:p>
        </p:txBody>
      </p:sp>
    </p:spTree>
    <p:extLst>
      <p:ext uri="{BB962C8B-B14F-4D97-AF65-F5344CB8AC3E}">
        <p14:creationId xmlns:p14="http://schemas.microsoft.com/office/powerpoint/2010/main" val="1655691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Sacrament Transmits Peace Since… </a:t>
            </a:r>
            <a:endParaRPr lang="en-US" dirty="0"/>
          </a:p>
        </p:txBody>
      </p:sp>
      <p:sp>
        <p:nvSpPr>
          <p:cNvPr id="3" name="Content Placeholder 2"/>
          <p:cNvSpPr>
            <a:spLocks noGrp="1"/>
          </p:cNvSpPr>
          <p:nvPr>
            <p:ph idx="1"/>
          </p:nvPr>
        </p:nvSpPr>
        <p:spPr/>
        <p:txBody>
          <a:bodyPr/>
          <a:lstStyle/>
          <a:p>
            <a:r>
              <a:rPr lang="en-US" dirty="0" smtClean="0"/>
              <a:t>The Sacrament gives the forgiveness of sins.</a:t>
            </a:r>
          </a:p>
          <a:p>
            <a:endParaRPr lang="en-US" dirty="0"/>
          </a:p>
          <a:p>
            <a:r>
              <a:rPr lang="en-US" dirty="0" smtClean="0"/>
              <a:t>This is one of the most important theological hallmarks of the Lutheran confession.</a:t>
            </a:r>
          </a:p>
          <a:p>
            <a:endParaRPr lang="en-US" dirty="0"/>
          </a:p>
          <a:p>
            <a:r>
              <a:rPr lang="en-US" dirty="0" smtClean="0"/>
              <a:t>The Sacrament is a true means of grace and leads one to understand how and why we can (and do) say that our forgiveness was won at Calvary, and is distributed in the Divine Service!</a:t>
            </a:r>
            <a:endParaRPr lang="en-US" dirty="0"/>
          </a:p>
        </p:txBody>
      </p:sp>
    </p:spTree>
    <p:extLst>
      <p:ext uri="{BB962C8B-B14F-4D97-AF65-F5344CB8AC3E}">
        <p14:creationId xmlns:p14="http://schemas.microsoft.com/office/powerpoint/2010/main" val="1201926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Peace of the Lord</a:t>
            </a:r>
            <a:endParaRPr lang="en-US" dirty="0"/>
          </a:p>
        </p:txBody>
      </p:sp>
      <p:sp>
        <p:nvSpPr>
          <p:cNvPr id="3" name="Content Placeholder 2"/>
          <p:cNvSpPr>
            <a:spLocks noGrp="1"/>
          </p:cNvSpPr>
          <p:nvPr>
            <p:ph idx="1"/>
          </p:nvPr>
        </p:nvSpPr>
        <p:spPr/>
        <p:txBody>
          <a:bodyPr>
            <a:normAutofit/>
          </a:bodyPr>
          <a:lstStyle/>
          <a:p>
            <a:r>
              <a:rPr lang="en-US" dirty="0" smtClean="0"/>
              <a:t>“By sharing the ‘peace of the Lord’ with each other, we lay aside all that stands in contradiction of the Lord’s testament.”</a:t>
            </a:r>
          </a:p>
          <a:p>
            <a:endParaRPr lang="en-US" dirty="0"/>
          </a:p>
          <a:p>
            <a:r>
              <a:rPr lang="en-US" dirty="0" smtClean="0"/>
              <a:t>-- Real Life Worship Reader, pp. 86-87</a:t>
            </a:r>
          </a:p>
          <a:p>
            <a:endParaRPr lang="en-US" dirty="0"/>
          </a:p>
          <a:p>
            <a:r>
              <a:rPr lang="en-US" dirty="0" smtClean="0"/>
              <a:t>We live in forgiveness towards each other, because we have been forgiven. Note the order: Christian ethics established by the work of Christ towards us first.</a:t>
            </a:r>
          </a:p>
        </p:txBody>
      </p:sp>
    </p:spTree>
    <p:extLst>
      <p:ext uri="{BB962C8B-B14F-4D97-AF65-F5344CB8AC3E}">
        <p14:creationId xmlns:p14="http://schemas.microsoft.com/office/powerpoint/2010/main" val="3541375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Sometimes the order seems to go the other way</a:t>
            </a:r>
            <a:endParaRPr lang="en-US" dirty="0"/>
          </a:p>
        </p:txBody>
      </p:sp>
      <p:sp>
        <p:nvSpPr>
          <p:cNvPr id="3" name="Content Placeholder 2"/>
          <p:cNvSpPr>
            <a:spLocks noGrp="1"/>
          </p:cNvSpPr>
          <p:nvPr>
            <p:ph idx="1"/>
          </p:nvPr>
        </p:nvSpPr>
        <p:spPr/>
        <p:txBody>
          <a:bodyPr>
            <a:normAutofit lnSpcReduction="10000"/>
          </a:bodyPr>
          <a:lstStyle/>
          <a:p>
            <a:r>
              <a:rPr lang="en-US" dirty="0" smtClean="0"/>
              <a:t>The Lord did </a:t>
            </a:r>
            <a:r>
              <a:rPr lang="en-US" dirty="0"/>
              <a:t>teach: “And whenever you stand praying, forgive, if you have anything against anyone, so that your Father also who is in heaven may forgive you your trespasses.” – Mark </a:t>
            </a:r>
            <a:r>
              <a:rPr lang="en-US" dirty="0" smtClean="0"/>
              <a:t>11:25</a:t>
            </a:r>
          </a:p>
          <a:p>
            <a:endParaRPr lang="en-US" dirty="0"/>
          </a:p>
          <a:p>
            <a:r>
              <a:rPr lang="en-US" dirty="0" smtClean="0"/>
              <a:t>Luther explains in the Large Catechism: “If you forgive, you have this comfort and assurance, that you are forgiven in heaven. This is not because of your forgiving. For God forgives freely and without compulsion, out of pure grace, because He has so promised.” (LC III 95-96) That is as forgiven sinners we gladly forgive. Our forgiving is evidence that we are forgiven. Our forgiving indicates our continuation of faith in forgiveness.</a:t>
            </a:r>
            <a:endParaRPr lang="en-US" dirty="0"/>
          </a:p>
          <a:p>
            <a:endParaRPr lang="en-US" dirty="0"/>
          </a:p>
        </p:txBody>
      </p:sp>
    </p:spTree>
    <p:extLst>
      <p:ext uri="{BB962C8B-B14F-4D97-AF65-F5344CB8AC3E}">
        <p14:creationId xmlns:p14="http://schemas.microsoft.com/office/powerpoint/2010/main" val="242880398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389</TotalTime>
  <Words>1338</Words>
  <Application>Microsoft Office PowerPoint</Application>
  <PresentationFormat>Widescreen</PresentationFormat>
  <Paragraphs>66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Trebuchet MS</vt:lpstr>
      <vt:lpstr>Berlin</vt:lpstr>
      <vt:lpstr>Divine Service Part 10</vt:lpstr>
      <vt:lpstr>Thus far for Part 3: Service of the Holy Supper</vt:lpstr>
      <vt:lpstr>Sacrament of the Altar</vt:lpstr>
      <vt:lpstr>Words of Institution</vt:lpstr>
      <vt:lpstr>Words of Institution</vt:lpstr>
      <vt:lpstr>Note that it is the Matthean account that adds “for the forgiveness of sins”</vt:lpstr>
      <vt:lpstr>The Sacrament Transmits Peace Since… </vt:lpstr>
      <vt:lpstr>Peace of the Lord</vt:lpstr>
      <vt:lpstr>Sometimes the order seems to go the other way</vt:lpstr>
      <vt:lpstr>This “Peace of the Lord” is called The Pax Domini</vt:lpstr>
      <vt:lpstr>This greeting is foreign to some in contemporary evangelicalism</vt:lpstr>
      <vt:lpstr>Luther</vt:lpstr>
      <vt:lpstr>Agnus Dei</vt:lpstr>
      <vt:lpstr>Think of the words “Agnus Dei”…in your own words why is this such a great song right before receiving the Sacrament?</vt:lpstr>
      <vt:lpstr>Canticle</vt:lpstr>
      <vt:lpstr>Post-Communion Canticle</vt:lpstr>
      <vt:lpstr>Collect</vt:lpstr>
      <vt:lpstr>Benediction</vt:lpstr>
      <vt:lpstr>Aaronic Benediction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Divine Service Part 10</dc:title>
  <dc:creator>StPaulLC</dc:creator>
  <cp:lastModifiedBy>St Paul</cp:lastModifiedBy>
  <cp:revision>12</cp:revision>
  <dcterms:created xsi:type="dcterms:W3CDTF">2016-01-12T22:25:18Z</dcterms:created>
  <dcterms:modified xsi:type="dcterms:W3CDTF">2017-10-26T16:06:18Z</dcterms:modified>
</cp:coreProperties>
</file>