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57" r:id="rId4"/>
    <p:sldId id="258" r:id="rId5"/>
    <p:sldId id="264" r:id="rId6"/>
    <p:sldId id="259" r:id="rId7"/>
    <p:sldId id="260" r:id="rId8"/>
    <p:sldId id="261" r:id="rId9"/>
    <p:sldId id="263" r:id="rId10"/>
    <p:sldId id="266" r:id="rId11"/>
    <p:sldId id="265" r:id="rId12"/>
    <p:sldId id="270" r:id="rId13"/>
    <p:sldId id="269" r:id="rId14"/>
    <p:sldId id="267" r:id="rId15"/>
    <p:sldId id="268"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94" autoAdjust="0"/>
    <p:restoredTop sz="94660"/>
  </p:normalViewPr>
  <p:slideViewPr>
    <p:cSldViewPr snapToGrid="0">
      <p:cViewPr varScale="1">
        <p:scale>
          <a:sx n="72" d="100"/>
          <a:sy n="72" d="100"/>
        </p:scale>
        <p:origin x="444" y="7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6/14/2016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6/14/2016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6/14/2016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Amos Part 2</a:t>
            </a:r>
          </a:p>
        </p:txBody>
      </p:sp>
      <p:sp>
        <p:nvSpPr>
          <p:cNvPr id="3" name="Subtitle 2"/>
          <p:cNvSpPr>
            <a:spLocks noGrp="1"/>
          </p:cNvSpPr>
          <p:nvPr>
            <p:ph type="subTitle" idx="1"/>
          </p:nvPr>
        </p:nvSpPr>
        <p:spPr/>
        <p:txBody>
          <a:bodyPr/>
          <a:lstStyle/>
          <a:p>
            <a:r>
              <a:rPr lang="en-US" dirty="0"/>
              <a:t>Pastor Espinosa</a:t>
            </a:r>
          </a:p>
          <a:p>
            <a:r>
              <a:rPr lang="en-US" dirty="0"/>
              <a:t>Saint Paul’s Lutheran church of Irvine</a:t>
            </a:r>
          </a:p>
          <a:p>
            <a:r>
              <a:rPr lang="en-US" dirty="0"/>
              <a:t>June, 2016</a:t>
            </a:r>
          </a:p>
        </p:txBody>
      </p:sp>
    </p:spTree>
    <p:extLst>
      <p:ext uri="{BB962C8B-B14F-4D97-AF65-F5344CB8AC3E}">
        <p14:creationId xmlns:p14="http://schemas.microsoft.com/office/powerpoint/2010/main" val="3086604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scripturally, it’s not all negative</a:t>
            </a:r>
          </a:p>
        </p:txBody>
      </p:sp>
      <p:sp>
        <p:nvSpPr>
          <p:cNvPr id="3" name="Content Placeholder 2"/>
          <p:cNvSpPr>
            <a:spLocks noGrp="1"/>
          </p:cNvSpPr>
          <p:nvPr>
            <p:ph idx="1"/>
          </p:nvPr>
        </p:nvSpPr>
        <p:spPr/>
        <p:txBody>
          <a:bodyPr/>
          <a:lstStyle/>
          <a:p>
            <a:r>
              <a:rPr lang="en-US" dirty="0"/>
              <a:t>Joel 3:16: “The Lord roars from Zion, and utters his voice from Jerusalem, and the heavens and the earth quake. But the Lord is a refuge to his people, a stronghold to the people of Israel.”</a:t>
            </a:r>
          </a:p>
          <a:p>
            <a:endParaRPr lang="en-US" dirty="0"/>
          </a:p>
          <a:p>
            <a:r>
              <a:rPr lang="en-US" dirty="0"/>
              <a:t>That is to say for His people, judgment is not the last word. Yes, the Lord speaks LAW, but He also speaks ____________. The closing words of Amos’ prophecies include the sweetest Gospel (9:11-15) and again, this too is part of the Lord’s roaring.</a:t>
            </a:r>
          </a:p>
        </p:txBody>
      </p:sp>
    </p:spTree>
    <p:extLst>
      <p:ext uri="{BB962C8B-B14F-4D97-AF65-F5344CB8AC3E}">
        <p14:creationId xmlns:p14="http://schemas.microsoft.com/office/powerpoint/2010/main" val="938304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1:2 continued</a:t>
            </a:r>
          </a:p>
        </p:txBody>
      </p:sp>
      <p:sp>
        <p:nvSpPr>
          <p:cNvPr id="3" name="Content Placeholder 2"/>
          <p:cNvSpPr>
            <a:spLocks noGrp="1"/>
          </p:cNvSpPr>
          <p:nvPr>
            <p:ph idx="1"/>
          </p:nvPr>
        </p:nvSpPr>
        <p:spPr/>
        <p:txBody>
          <a:bodyPr>
            <a:normAutofit/>
          </a:bodyPr>
          <a:lstStyle/>
          <a:p>
            <a:r>
              <a:rPr lang="en-US" dirty="0"/>
              <a:t>“Zion”: Synonymous with Jerusalem, the site of the Davidic throne and Solomon’s temple.</a:t>
            </a:r>
          </a:p>
          <a:p>
            <a:endParaRPr lang="en-US" dirty="0"/>
          </a:p>
          <a:p>
            <a:r>
              <a:rPr lang="en-US" dirty="0"/>
              <a:t>“pastures…mourn”: God’s judgment produces a drought!</a:t>
            </a:r>
          </a:p>
          <a:p>
            <a:endParaRPr lang="en-US" dirty="0"/>
          </a:p>
          <a:p>
            <a:pPr marL="0" indent="0">
              <a:buNone/>
            </a:pPr>
            <a:r>
              <a:rPr lang="en-US" dirty="0" err="1"/>
              <a:t>Keil</a:t>
            </a:r>
            <a:r>
              <a:rPr lang="en-US" dirty="0"/>
              <a:t>, 241: “…at the threatening wrath of God the pastures of the shepherds, i.e. the pasture-ground of the land of Israel…and the head of the forest-crowned Carmel, will fade and wither.”</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3747960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1:2 continued</a:t>
            </a:r>
          </a:p>
        </p:txBody>
      </p:sp>
      <p:sp>
        <p:nvSpPr>
          <p:cNvPr id="3" name="Content Placeholder 2"/>
          <p:cNvSpPr>
            <a:spLocks noGrp="1"/>
          </p:cNvSpPr>
          <p:nvPr>
            <p:ph idx="1"/>
          </p:nvPr>
        </p:nvSpPr>
        <p:spPr/>
        <p:txBody>
          <a:bodyPr/>
          <a:lstStyle/>
          <a:p>
            <a:r>
              <a:rPr lang="en-US" dirty="0"/>
              <a:t>Carmel: mountain in the Northern Kingdom and also a notorious site for Baal worship.</a:t>
            </a:r>
          </a:p>
          <a:p>
            <a:endParaRPr lang="en-US" dirty="0"/>
          </a:p>
          <a:p>
            <a:r>
              <a:rPr lang="en-US" dirty="0"/>
              <a:t>The point in mentioning Carmel though is that it was known to be a very fruitful and parklike mountain range with perennial springs, but here in Amos this Carmel will wither. If this is what was going to happen to Carmel, then what about everything else? This is a stark warning of coming judgment.</a:t>
            </a:r>
          </a:p>
          <a:p>
            <a:endParaRPr lang="en-US" dirty="0"/>
          </a:p>
          <a:p>
            <a:pPr marL="0" indent="0">
              <a:buNone/>
            </a:pPr>
            <a:r>
              <a:rPr lang="en-US" dirty="0"/>
              <a:t>* Baal: Lit, “lord,” “owner.” The principal Canaanite god, often associated with a particular place…manifestations of Baal worship associated with fertility worship. He was pictured as a vibrant god riding a bull on the clouds. Had horns of a bull on his helmet. He held a club in one hand and spear in the other. He was believed in exercise power each year in the autumn and winter rains, reviving the dry soil and bringing life. (TLSB, 257)</a:t>
            </a:r>
          </a:p>
        </p:txBody>
      </p:sp>
    </p:spTree>
    <p:extLst>
      <p:ext uri="{BB962C8B-B14F-4D97-AF65-F5344CB8AC3E}">
        <p14:creationId xmlns:p14="http://schemas.microsoft.com/office/powerpoint/2010/main" val="2654139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1:2 continued</a:t>
            </a:r>
          </a:p>
        </p:txBody>
      </p:sp>
      <p:sp>
        <p:nvSpPr>
          <p:cNvPr id="3" name="Content Placeholder 2"/>
          <p:cNvSpPr>
            <a:spLocks noGrp="1"/>
          </p:cNvSpPr>
          <p:nvPr>
            <p:ph idx="1"/>
          </p:nvPr>
        </p:nvSpPr>
        <p:spPr/>
        <p:txBody>
          <a:bodyPr/>
          <a:lstStyle/>
          <a:p>
            <a:pPr marL="0" indent="0">
              <a:buNone/>
            </a:pPr>
            <a:r>
              <a:rPr lang="en-US" dirty="0"/>
              <a:t>Judgment not only impacts people (esp. regarding the condition of their souls), but also the created order. Romans 8:20:-21 “For the creation was subjected to futility, not willingly, but because of him who subjected it, in hope that the creation itself will be set free from its bondage to corruption and obtain the freedom of the glory of the children of God.” </a:t>
            </a:r>
          </a:p>
          <a:p>
            <a:pPr marL="0" indent="0">
              <a:buNone/>
            </a:pPr>
            <a:endParaRPr lang="en-US" dirty="0"/>
          </a:p>
          <a:p>
            <a:pPr marL="0" indent="0">
              <a:buNone/>
            </a:pPr>
            <a:r>
              <a:rPr lang="en-US" dirty="0"/>
              <a:t>Fascinatingly, however, Romans 8 corresponds to sin having come into the world (the fall), but Amos points to an ongoing affect while history is in progress. This is an amazing record.</a:t>
            </a:r>
          </a:p>
          <a:p>
            <a:endParaRPr lang="en-US" dirty="0"/>
          </a:p>
        </p:txBody>
      </p:sp>
    </p:spTree>
    <p:extLst>
      <p:ext uri="{BB962C8B-B14F-4D97-AF65-F5344CB8AC3E}">
        <p14:creationId xmlns:p14="http://schemas.microsoft.com/office/powerpoint/2010/main" val="1568165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1:2 continued…</a:t>
            </a:r>
          </a:p>
        </p:txBody>
      </p:sp>
      <p:sp>
        <p:nvSpPr>
          <p:cNvPr id="3" name="Content Placeholder 2"/>
          <p:cNvSpPr>
            <a:spLocks noGrp="1"/>
          </p:cNvSpPr>
          <p:nvPr>
            <p:ph idx="1"/>
          </p:nvPr>
        </p:nvSpPr>
        <p:spPr/>
        <p:txBody>
          <a:bodyPr/>
          <a:lstStyle/>
          <a:p>
            <a:r>
              <a:rPr lang="en-US" dirty="0" err="1"/>
              <a:t>Laetsch</a:t>
            </a:r>
            <a:r>
              <a:rPr lang="en-US" dirty="0"/>
              <a:t> is great here: “His roaring indicates his hunger and his eagerness to satisfy it (Ps. 22:13; 1 Peter 5:8), his joyful assurance of victory (Is. 5:29), his defiance of any intruder (Judg. 14:5).” (p 138)</a:t>
            </a:r>
          </a:p>
          <a:p>
            <a:endParaRPr lang="en-US" dirty="0"/>
          </a:p>
          <a:p>
            <a:r>
              <a:rPr lang="en-US" dirty="0"/>
              <a:t>From Jerusalem is stated to be in the face of the idolatrous sanctuaries that had filled the Northern Kingdom.</a:t>
            </a:r>
          </a:p>
          <a:p>
            <a:endParaRPr lang="en-US" dirty="0"/>
          </a:p>
          <a:p>
            <a:r>
              <a:rPr lang="en-US" dirty="0"/>
              <a:t>People can refuse to obey the law of God, but the Lord’s Word stands forever. So our current idolatries rage, but does any of this cancel God’s Word today? Not in the least bit.</a:t>
            </a:r>
          </a:p>
        </p:txBody>
      </p:sp>
    </p:spTree>
    <p:extLst>
      <p:ext uri="{BB962C8B-B14F-4D97-AF65-F5344CB8AC3E}">
        <p14:creationId xmlns:p14="http://schemas.microsoft.com/office/powerpoint/2010/main" val="3443556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1:2 summary</a:t>
            </a:r>
          </a:p>
        </p:txBody>
      </p:sp>
      <p:sp>
        <p:nvSpPr>
          <p:cNvPr id="3" name="Content Placeholder 2"/>
          <p:cNvSpPr>
            <a:spLocks noGrp="1"/>
          </p:cNvSpPr>
          <p:nvPr>
            <p:ph idx="1"/>
          </p:nvPr>
        </p:nvSpPr>
        <p:spPr/>
        <p:txBody>
          <a:bodyPr>
            <a:normAutofit/>
          </a:bodyPr>
          <a:lstStyle/>
          <a:p>
            <a:r>
              <a:rPr lang="en-US" dirty="0"/>
              <a:t>Summaries:</a:t>
            </a:r>
          </a:p>
          <a:p>
            <a:pPr marL="0" indent="0">
              <a:buNone/>
            </a:pPr>
            <a:r>
              <a:rPr lang="en-US" dirty="0"/>
              <a:t>First from </a:t>
            </a:r>
            <a:r>
              <a:rPr lang="en-US" dirty="0" err="1"/>
              <a:t>Laetsch</a:t>
            </a:r>
            <a:r>
              <a:rPr lang="en-US" dirty="0"/>
              <a:t>, 139: “After this majestic introduction (1:1,2) Amos reveals the content of the prophecy which Jehovah roars out of Zion. In order to arouse the attention of the people to whom this message is primarily addressed, in order to show them how deeply they were steeped in sin and shame, the Lord begins by describing the wickedness of the surrounding nations and their consequent doom; and finally brings home the lesson that the northern tribes are no better than their sister nation, Judah; and both no less guilty than the despised Gentile nations.”</a:t>
            </a:r>
          </a:p>
          <a:p>
            <a:pPr marL="0" indent="0">
              <a:buNone/>
            </a:pPr>
            <a:endParaRPr lang="en-US" dirty="0"/>
          </a:p>
        </p:txBody>
      </p:sp>
    </p:spTree>
    <p:extLst>
      <p:ext uri="{BB962C8B-B14F-4D97-AF65-F5344CB8AC3E}">
        <p14:creationId xmlns:p14="http://schemas.microsoft.com/office/powerpoint/2010/main" val="3581198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1-2 summary</a:t>
            </a:r>
          </a:p>
        </p:txBody>
      </p:sp>
      <p:sp>
        <p:nvSpPr>
          <p:cNvPr id="3" name="Content Placeholder 2"/>
          <p:cNvSpPr>
            <a:spLocks noGrp="1"/>
          </p:cNvSpPr>
          <p:nvPr>
            <p:ph idx="1"/>
          </p:nvPr>
        </p:nvSpPr>
        <p:spPr/>
        <p:txBody>
          <a:bodyPr/>
          <a:lstStyle/>
          <a:p>
            <a:r>
              <a:rPr lang="en-US" dirty="0"/>
              <a:t>Secondly from Concordia Self-Study Commentary, 606-607: “Amos prophesied during brilliant reigns, both in the southern (</a:t>
            </a:r>
            <a:r>
              <a:rPr lang="en-US" dirty="0" err="1"/>
              <a:t>Uzziah</a:t>
            </a:r>
            <a:r>
              <a:rPr lang="en-US" dirty="0"/>
              <a:t>) and the northern kingdom (Jeroboam II). In the northern kingdom, the scene of his ministry, the reign of Jeroboam II represents the last great political and cultural flowering of Israel. But the </a:t>
            </a:r>
            <a:r>
              <a:rPr lang="en-US" i="1" dirty="0"/>
              <a:t>words of Amos </a:t>
            </a:r>
            <a:r>
              <a:rPr lang="en-US" dirty="0"/>
              <a:t>speak a no to that morbid brilliance; his words are not words of human criticism but of divine judgment. In them the Lord, God of the covenant, roars His devastating verdict, at which His creation, rich meadow and tree-covered mountain, stand aghast.”</a:t>
            </a:r>
          </a:p>
          <a:p>
            <a:endParaRPr lang="en-US" dirty="0"/>
          </a:p>
        </p:txBody>
      </p:sp>
    </p:spTree>
    <p:extLst>
      <p:ext uri="{BB962C8B-B14F-4D97-AF65-F5344CB8AC3E}">
        <p14:creationId xmlns:p14="http://schemas.microsoft.com/office/powerpoint/2010/main" val="2997767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a:t>
            </a:r>
          </a:p>
        </p:txBody>
      </p:sp>
      <p:sp>
        <p:nvSpPr>
          <p:cNvPr id="3" name="Content Placeholder 2"/>
          <p:cNvSpPr>
            <a:spLocks noGrp="1"/>
          </p:cNvSpPr>
          <p:nvPr>
            <p:ph idx="1"/>
          </p:nvPr>
        </p:nvSpPr>
        <p:spPr/>
        <p:txBody>
          <a:bodyPr/>
          <a:lstStyle/>
          <a:p>
            <a:r>
              <a:rPr lang="en-US" dirty="0"/>
              <a:t>“Thus says the Lord: ‘For three transgressions of Damascus, and for four, I will not revoke the punishment, because they have threshed Gilead with threshing sledges of iron.”</a:t>
            </a:r>
          </a:p>
          <a:p>
            <a:endParaRPr lang="en-US" dirty="0"/>
          </a:p>
          <a:p>
            <a:pPr>
              <a:buFont typeface="Arial" panose="020B0604020202020204" pitchFamily="34" charset="0"/>
              <a:buChar char="•"/>
            </a:pPr>
            <a:r>
              <a:rPr lang="en-US" dirty="0"/>
              <a:t>3…and for 4…ongoing escalation of wickedness. This kind of language is reminiscent of what the Lord said about Sodom and Gomorrah: “Then the Lord said, ‘Because the outcry against Sodom and Gomorrah is great and their sin is very grave…’” (Gen. 18:20)</a:t>
            </a:r>
          </a:p>
          <a:p>
            <a:pPr>
              <a:buFont typeface="Arial" panose="020B0604020202020204" pitchFamily="34" charset="0"/>
              <a:buChar char="•"/>
            </a:pPr>
            <a:endParaRPr lang="en-US" dirty="0"/>
          </a:p>
          <a:p>
            <a:pPr>
              <a:buFont typeface="Arial" panose="020B0604020202020204" pitchFamily="34" charset="0"/>
              <a:buChar char="•"/>
            </a:pPr>
            <a:r>
              <a:rPr lang="en-US" dirty="0"/>
              <a:t>And this was happening in Damascus, a leading city-state of Aram (modern-day Syria). This is in the uppermost northeastern region of the Promised Land. And this is the first kingdom to be denounced. It was conquered by King David 250 years earlier (2 Sam 8:6).</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501329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 1 was completely devoted to the context and the culture at the time of </a:t>
            </a:r>
            <a:r>
              <a:rPr lang="en-US" dirty="0" err="1"/>
              <a:t>amos</a:t>
            </a:r>
            <a:endParaRPr lang="en-US" dirty="0"/>
          </a:p>
        </p:txBody>
      </p:sp>
      <p:sp>
        <p:nvSpPr>
          <p:cNvPr id="3" name="Content Placeholder 2"/>
          <p:cNvSpPr>
            <a:spLocks noGrp="1"/>
          </p:cNvSpPr>
          <p:nvPr>
            <p:ph idx="1"/>
          </p:nvPr>
        </p:nvSpPr>
        <p:spPr/>
        <p:txBody>
          <a:bodyPr/>
          <a:lstStyle/>
          <a:p>
            <a:r>
              <a:rPr lang="en-US" dirty="0"/>
              <a:t>What was Judah’s cultural condition at the time?</a:t>
            </a:r>
          </a:p>
          <a:p>
            <a:endParaRPr lang="en-US" dirty="0"/>
          </a:p>
          <a:p>
            <a:r>
              <a:rPr lang="en-US" dirty="0"/>
              <a:t>What was its fundamental sin and what were the moral symptoms of this sin?</a:t>
            </a:r>
          </a:p>
          <a:p>
            <a:endParaRPr lang="en-US" dirty="0"/>
          </a:p>
          <a:p>
            <a:r>
              <a:rPr lang="en-US" dirty="0"/>
              <a:t>How was Amos received by them?</a:t>
            </a:r>
          </a:p>
          <a:p>
            <a:endParaRPr lang="en-US" dirty="0"/>
          </a:p>
          <a:p>
            <a:r>
              <a:rPr lang="en-US" dirty="0"/>
              <a:t>How would you compare Judah’s condition with our condition in America today?</a:t>
            </a:r>
          </a:p>
        </p:txBody>
      </p:sp>
    </p:spTree>
    <p:extLst>
      <p:ext uri="{BB962C8B-B14F-4D97-AF65-F5344CB8AC3E}">
        <p14:creationId xmlns:p14="http://schemas.microsoft.com/office/powerpoint/2010/main" val="502053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Superscription (1:1-2)</a:t>
            </a:r>
          </a:p>
        </p:txBody>
      </p:sp>
      <p:sp>
        <p:nvSpPr>
          <p:cNvPr id="3" name="Content Placeholder 2"/>
          <p:cNvSpPr>
            <a:spLocks noGrp="1"/>
          </p:cNvSpPr>
          <p:nvPr>
            <p:ph idx="1"/>
          </p:nvPr>
        </p:nvSpPr>
        <p:spPr/>
        <p:txBody>
          <a:bodyPr/>
          <a:lstStyle/>
          <a:p>
            <a:r>
              <a:rPr lang="en-US" dirty="0"/>
              <a:t>1:1: “The words of Amos, who was among the shepherds of </a:t>
            </a:r>
            <a:r>
              <a:rPr lang="en-US" dirty="0" err="1"/>
              <a:t>Tekoa</a:t>
            </a:r>
            <a:r>
              <a:rPr lang="en-US" dirty="0"/>
              <a:t>, which he saw concerning Israel in the days of </a:t>
            </a:r>
            <a:r>
              <a:rPr lang="en-US" dirty="0" err="1"/>
              <a:t>Uzziah</a:t>
            </a:r>
            <a:r>
              <a:rPr lang="en-US" dirty="0"/>
              <a:t> king of Judah and in the day of Jerusalem the son of </a:t>
            </a:r>
            <a:r>
              <a:rPr lang="en-US" dirty="0" err="1"/>
              <a:t>Joash</a:t>
            </a:r>
            <a:r>
              <a:rPr lang="en-US" dirty="0"/>
              <a:t>, king of Israel, two years before the earthquake.”</a:t>
            </a:r>
          </a:p>
          <a:p>
            <a:endParaRPr lang="en-US" dirty="0"/>
          </a:p>
          <a:p>
            <a:r>
              <a:rPr lang="en-US" dirty="0"/>
              <a:t>TLSB 1458 with my elaboration: “The words…which he saw”: recall at the end of the day Amos is a prophet – not just a shepherd – and these words depict that Amos saw God’s Word through visions!</a:t>
            </a:r>
          </a:p>
          <a:p>
            <a:pPr marL="0" indent="0">
              <a:buNone/>
            </a:pPr>
            <a:endParaRPr lang="en-US" dirty="0"/>
          </a:p>
          <a:p>
            <a:r>
              <a:rPr lang="en-US" dirty="0"/>
              <a:t>Think of what Hebrews 1:1 says, “Long ago, at many times and in many ways, God spoke to our fathers by the prophets,” </a:t>
            </a:r>
          </a:p>
        </p:txBody>
      </p:sp>
    </p:spTree>
    <p:extLst>
      <p:ext uri="{BB962C8B-B14F-4D97-AF65-F5344CB8AC3E}">
        <p14:creationId xmlns:p14="http://schemas.microsoft.com/office/powerpoint/2010/main" val="4040708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 1:1 continued</a:t>
            </a:r>
          </a:p>
        </p:txBody>
      </p:sp>
      <p:sp>
        <p:nvSpPr>
          <p:cNvPr id="3" name="Content Placeholder 2"/>
          <p:cNvSpPr>
            <a:spLocks noGrp="1"/>
          </p:cNvSpPr>
          <p:nvPr>
            <p:ph idx="1"/>
          </p:nvPr>
        </p:nvSpPr>
        <p:spPr/>
        <p:txBody>
          <a:bodyPr/>
          <a:lstStyle/>
          <a:p>
            <a:r>
              <a:rPr lang="en-US" dirty="0"/>
              <a:t>Having said that, Amos was also indeed a shepherd. He has this in common with David. So what? This was after all a common occupation (job), but it is interesting to take into consideration that this is one of the most important Christological titles in Scripture. Jesus is shepherd and of course – furthermore – we are designated as “sheep.”</a:t>
            </a:r>
          </a:p>
          <a:p>
            <a:endParaRPr lang="en-US" dirty="0"/>
          </a:p>
          <a:p>
            <a:r>
              <a:rPr lang="en-US" dirty="0"/>
              <a:t>The Shepherd was equipped with “rod and staff” (Psalm 23). One was used as weapon, the other as guiding  and pulling down branches for food, etc.  This in itself brings out fascinating emphasis about these terms:</a:t>
            </a:r>
          </a:p>
          <a:p>
            <a:pPr marL="342900" indent="-342900">
              <a:buAutoNum type="arabicPeriod"/>
            </a:pPr>
            <a:r>
              <a:rPr lang="en-US" dirty="0"/>
              <a:t>Jesus as Shepherd guards/protects us and guides/provides for us.</a:t>
            </a:r>
          </a:p>
          <a:p>
            <a:pPr marL="342900" indent="-342900">
              <a:buAutoNum type="arabicPeriod"/>
            </a:pPr>
            <a:r>
              <a:rPr lang="en-US" dirty="0"/>
              <a:t>We -- on the other hand -- are described as sheep. What do these do? They are fairly unintelligent animals which frequently wander off and get themselves lost or in trouble!</a:t>
            </a:r>
          </a:p>
        </p:txBody>
      </p:sp>
    </p:spTree>
    <p:extLst>
      <p:ext uri="{BB962C8B-B14F-4D97-AF65-F5344CB8AC3E}">
        <p14:creationId xmlns:p14="http://schemas.microsoft.com/office/powerpoint/2010/main" val="1395000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raise this?</a:t>
            </a:r>
          </a:p>
        </p:txBody>
      </p:sp>
      <p:sp>
        <p:nvSpPr>
          <p:cNvPr id="3" name="Content Placeholder 2"/>
          <p:cNvSpPr>
            <a:spLocks noGrp="1"/>
          </p:cNvSpPr>
          <p:nvPr>
            <p:ph idx="1"/>
          </p:nvPr>
        </p:nvSpPr>
        <p:spPr/>
        <p:txBody>
          <a:bodyPr/>
          <a:lstStyle/>
          <a:p>
            <a:r>
              <a:rPr lang="en-US" dirty="0"/>
              <a:t>Because of the fascinating correspondence between shepherd and prophet: they are the same, but serving different realms.</a:t>
            </a:r>
          </a:p>
          <a:p>
            <a:endParaRPr lang="en-US" dirty="0"/>
          </a:p>
          <a:p>
            <a:r>
              <a:rPr lang="en-US" dirty="0"/>
              <a:t>Prophets/Pastors/Servants/Ministers in the Kingdom: they protect and they guide-nourish God’s people with the Word of God! They are under-shepherds to the Chief Shepherd and they serve God’s sheep/God’s people.</a:t>
            </a:r>
          </a:p>
        </p:txBody>
      </p:sp>
    </p:spTree>
    <p:extLst>
      <p:ext uri="{BB962C8B-B14F-4D97-AF65-F5344CB8AC3E}">
        <p14:creationId xmlns:p14="http://schemas.microsoft.com/office/powerpoint/2010/main" val="3794497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 1:1 continued</a:t>
            </a:r>
          </a:p>
        </p:txBody>
      </p:sp>
      <p:sp>
        <p:nvSpPr>
          <p:cNvPr id="3" name="Content Placeholder 2"/>
          <p:cNvSpPr>
            <a:spLocks noGrp="1"/>
          </p:cNvSpPr>
          <p:nvPr>
            <p:ph idx="1"/>
          </p:nvPr>
        </p:nvSpPr>
        <p:spPr/>
        <p:txBody>
          <a:bodyPr/>
          <a:lstStyle/>
          <a:p>
            <a:r>
              <a:rPr lang="en-US" dirty="0" err="1"/>
              <a:t>Tekoa</a:t>
            </a:r>
            <a:r>
              <a:rPr lang="en-US" dirty="0"/>
              <a:t>: village in Judah about 5 miles south of Bethlehem.</a:t>
            </a:r>
          </a:p>
          <a:p>
            <a:endParaRPr lang="en-US" dirty="0"/>
          </a:p>
          <a:p>
            <a:r>
              <a:rPr lang="en-US" dirty="0" err="1"/>
              <a:t>Uzziah</a:t>
            </a:r>
            <a:r>
              <a:rPr lang="en-US" dirty="0"/>
              <a:t> (king of Judah/Southern Kingdom)…Jeroboam (king of Israel/Northern Kingdom).</a:t>
            </a:r>
          </a:p>
          <a:p>
            <a:endParaRPr lang="en-US" dirty="0"/>
          </a:p>
          <a:p>
            <a:r>
              <a:rPr lang="en-US" dirty="0"/>
              <a:t>This tells us when Amos conducted his ministry. His historical correspondence to these kings puts his ministry between 792 and 740 B.C.</a:t>
            </a:r>
          </a:p>
          <a:p>
            <a:endParaRPr lang="en-US" dirty="0"/>
          </a:p>
          <a:p>
            <a:r>
              <a:rPr lang="en-US" dirty="0"/>
              <a:t>Two years before the earthquake: and this narrows Amos’ ministry to an even narrower time frame: 760 B.C. </a:t>
            </a:r>
          </a:p>
        </p:txBody>
      </p:sp>
    </p:spTree>
    <p:extLst>
      <p:ext uri="{BB962C8B-B14F-4D97-AF65-F5344CB8AC3E}">
        <p14:creationId xmlns:p14="http://schemas.microsoft.com/office/powerpoint/2010/main" val="3427139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 1:1 continued</a:t>
            </a:r>
          </a:p>
        </p:txBody>
      </p:sp>
      <p:sp>
        <p:nvSpPr>
          <p:cNvPr id="3" name="Content Placeholder 2"/>
          <p:cNvSpPr>
            <a:spLocks noGrp="1"/>
          </p:cNvSpPr>
          <p:nvPr>
            <p:ph idx="1"/>
          </p:nvPr>
        </p:nvSpPr>
        <p:spPr>
          <a:xfrm>
            <a:off x="685801" y="2065867"/>
            <a:ext cx="10131425" cy="3725333"/>
          </a:xfrm>
        </p:spPr>
        <p:txBody>
          <a:bodyPr>
            <a:noAutofit/>
          </a:bodyPr>
          <a:lstStyle/>
          <a:p>
            <a:r>
              <a:rPr lang="en-US" dirty="0"/>
              <a:t>Amos 8:8: “Shall not the land tremble on this account, and everyone mourn who dwells in it, and all of it rise like the Nile, and be tossed about and sink again, like the Nile of Egypt?”</a:t>
            </a:r>
          </a:p>
          <a:p>
            <a:endParaRPr lang="en-US" dirty="0"/>
          </a:p>
          <a:p>
            <a:r>
              <a:rPr lang="en-US" dirty="0"/>
              <a:t>Amos 9:1: “I saw the Lord standing beside the altar, and he said: ‘Strike the capitals until the thresholds shake, and shatter them on the heads of all the people; and those who are left of them I will kill with the sword; not one of them shall flee away; not one of them shall escape.’”</a:t>
            </a:r>
          </a:p>
          <a:p>
            <a:endParaRPr lang="en-US" dirty="0"/>
          </a:p>
          <a:p>
            <a:r>
              <a:rPr lang="en-US" dirty="0"/>
              <a:t>Amos 9:5: “The Lord God of hosts, he who touches the earth and it melts, and all who dwell in it mourn, and all of it rises like the Nile, and sinks again, like the Nile of Egypt;”</a:t>
            </a:r>
          </a:p>
          <a:p>
            <a:endParaRPr lang="en-US" dirty="0"/>
          </a:p>
        </p:txBody>
      </p:sp>
    </p:spTree>
    <p:extLst>
      <p:ext uri="{BB962C8B-B14F-4D97-AF65-F5344CB8AC3E}">
        <p14:creationId xmlns:p14="http://schemas.microsoft.com/office/powerpoint/2010/main" val="2078524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Verse 1:1 continued</a:t>
            </a:r>
          </a:p>
        </p:txBody>
      </p:sp>
      <p:sp>
        <p:nvSpPr>
          <p:cNvPr id="3" name="Content Placeholder 2"/>
          <p:cNvSpPr>
            <a:spLocks noGrp="1"/>
          </p:cNvSpPr>
          <p:nvPr>
            <p:ph idx="1"/>
          </p:nvPr>
        </p:nvSpPr>
        <p:spPr/>
        <p:txBody>
          <a:bodyPr/>
          <a:lstStyle/>
          <a:p>
            <a:r>
              <a:rPr lang="en-US" dirty="0"/>
              <a:t>TLSB, 1458: “This seismic event was so unforgettable that the prophet Zechariah could refer to it several centuries later and count on people recognizing his mention of ‘the earthquake in the days of </a:t>
            </a:r>
            <a:r>
              <a:rPr lang="en-US" dirty="0" err="1"/>
              <a:t>Uzziah</a:t>
            </a:r>
            <a:r>
              <a:rPr lang="en-US" dirty="0"/>
              <a:t>’ (14:5). Archaeologists have found evidence of the earthquake’s destructive effects at </a:t>
            </a:r>
            <a:r>
              <a:rPr lang="en-US" dirty="0" err="1"/>
              <a:t>Hazor</a:t>
            </a:r>
            <a:r>
              <a:rPr lang="en-US" dirty="0"/>
              <a:t>.”</a:t>
            </a:r>
          </a:p>
          <a:p>
            <a:pPr marL="0" indent="0">
              <a:buNone/>
            </a:pPr>
            <a:r>
              <a:rPr lang="en-US" dirty="0"/>
              <a:t>* </a:t>
            </a:r>
            <a:r>
              <a:rPr lang="en-US" dirty="0" err="1"/>
              <a:t>Hazor</a:t>
            </a:r>
            <a:r>
              <a:rPr lang="en-US" dirty="0"/>
              <a:t>: Upper Galilee, north of the Sea.</a:t>
            </a:r>
          </a:p>
          <a:p>
            <a:endParaRPr lang="en-US" dirty="0"/>
          </a:p>
          <a:p>
            <a:r>
              <a:rPr lang="en-US" dirty="0"/>
              <a:t>Invaluable apologetic characteristic contributing to the overall integrity of Holy Scripture.</a:t>
            </a:r>
          </a:p>
          <a:p>
            <a:endParaRPr lang="en-US" dirty="0"/>
          </a:p>
          <a:p>
            <a:r>
              <a:rPr lang="en-US" dirty="0"/>
              <a:t>Scripture corresponds to real people in real time and in real places, etc.</a:t>
            </a:r>
          </a:p>
        </p:txBody>
      </p:sp>
    </p:spTree>
    <p:extLst>
      <p:ext uri="{BB962C8B-B14F-4D97-AF65-F5344CB8AC3E}">
        <p14:creationId xmlns:p14="http://schemas.microsoft.com/office/powerpoint/2010/main" val="3640709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Superscription continued 1:2:</a:t>
            </a:r>
          </a:p>
        </p:txBody>
      </p:sp>
      <p:sp>
        <p:nvSpPr>
          <p:cNvPr id="3" name="Content Placeholder 2"/>
          <p:cNvSpPr>
            <a:spLocks noGrp="1"/>
          </p:cNvSpPr>
          <p:nvPr>
            <p:ph idx="1"/>
          </p:nvPr>
        </p:nvSpPr>
        <p:spPr/>
        <p:txBody>
          <a:bodyPr/>
          <a:lstStyle/>
          <a:p>
            <a:r>
              <a:rPr lang="en-US" dirty="0"/>
              <a:t>“And he said: ‘the Lord roars from Zion and utters his voice from Jerusalem; the pastures of the shepherds mourn, and the top of Carmel withers.’”</a:t>
            </a:r>
          </a:p>
          <a:p>
            <a:endParaRPr lang="en-US" dirty="0"/>
          </a:p>
          <a:p>
            <a:r>
              <a:rPr lang="en-US" dirty="0"/>
              <a:t>TLSB, 1458: “roars” = Amos compares the prophetic revelation as terrifying roars of a lion.</a:t>
            </a:r>
          </a:p>
          <a:p>
            <a:endParaRPr lang="en-US" dirty="0"/>
          </a:p>
          <a:p>
            <a:r>
              <a:rPr lang="en-US" dirty="0"/>
              <a:t>This sort of language is complementary to the theme of judgment.</a:t>
            </a:r>
          </a:p>
          <a:p>
            <a:endParaRPr lang="en-US" dirty="0"/>
          </a:p>
          <a:p>
            <a:r>
              <a:rPr lang="en-US" dirty="0"/>
              <a:t>Does the Lord still speak this way? If so, in what way? What does such speaking produce in us (what ought it produce in us)?</a:t>
            </a:r>
          </a:p>
          <a:p>
            <a:endParaRPr lang="en-US" dirty="0"/>
          </a:p>
          <a:p>
            <a:endParaRPr lang="en-US" dirty="0"/>
          </a:p>
        </p:txBody>
      </p:sp>
    </p:spTree>
    <p:extLst>
      <p:ext uri="{BB962C8B-B14F-4D97-AF65-F5344CB8AC3E}">
        <p14:creationId xmlns:p14="http://schemas.microsoft.com/office/powerpoint/2010/main" val="4396258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TM03457452[[fn=Celestial]]</Template>
  <TotalTime>2686</TotalTime>
  <Words>1768</Words>
  <Application>Microsoft Office PowerPoint</Application>
  <PresentationFormat>Widescreen</PresentationFormat>
  <Paragraphs>95</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Celestial</vt:lpstr>
      <vt:lpstr>Amos Part 2</vt:lpstr>
      <vt:lpstr>Part 1 was completely devoted to the context and the culture at the time of amos</vt:lpstr>
      <vt:lpstr>Superscription (1:1-2)</vt:lpstr>
      <vt:lpstr>Verse 1:1 continued</vt:lpstr>
      <vt:lpstr>Why raise this?</vt:lpstr>
      <vt:lpstr>Verse 1:1 continued</vt:lpstr>
      <vt:lpstr>Verse 1:1 continued</vt:lpstr>
      <vt:lpstr>Verse 1:1 continued</vt:lpstr>
      <vt:lpstr>Superscription continued 1:2:</vt:lpstr>
      <vt:lpstr>But scripturally, it’s not all negative</vt:lpstr>
      <vt:lpstr>1:2 continued</vt:lpstr>
      <vt:lpstr>1:2 continued</vt:lpstr>
      <vt:lpstr>1:2 continued</vt:lpstr>
      <vt:lpstr>1:2 continued…</vt:lpstr>
      <vt:lpstr>1:2 summary</vt:lpstr>
      <vt:lpstr>1-2 summary</vt:lpstr>
      <vt:lpstr>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Amos Part 1</dc:title>
  <dc:creator>StPaulLC</dc:creator>
  <cp:lastModifiedBy>StPaulLC</cp:lastModifiedBy>
  <cp:revision>22</cp:revision>
  <dcterms:created xsi:type="dcterms:W3CDTF">2016-06-12T20:45:24Z</dcterms:created>
  <dcterms:modified xsi:type="dcterms:W3CDTF">2016-06-15T19:08:35Z</dcterms:modified>
</cp:coreProperties>
</file>