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6/28/2016</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6/28/2016</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6/28/2016</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Amos Part 3</a:t>
            </a:r>
          </a:p>
        </p:txBody>
      </p:sp>
      <p:sp>
        <p:nvSpPr>
          <p:cNvPr id="3" name="Subtitle 2"/>
          <p:cNvSpPr>
            <a:spLocks noGrp="1"/>
          </p:cNvSpPr>
          <p:nvPr>
            <p:ph type="subTitle" idx="1"/>
          </p:nvPr>
        </p:nvSpPr>
        <p:spPr/>
        <p:txBody>
          <a:bodyPr/>
          <a:lstStyle/>
          <a:p>
            <a:r>
              <a:rPr lang="en-US" dirty="0"/>
              <a:t>Pastor Espinosa</a:t>
            </a:r>
          </a:p>
          <a:p>
            <a:r>
              <a:rPr lang="en-US" dirty="0"/>
              <a:t>June 28</a:t>
            </a:r>
            <a:r>
              <a:rPr lang="en-US" baseline="30000" dirty="0"/>
              <a:t>th</a:t>
            </a:r>
            <a:r>
              <a:rPr lang="en-US" dirty="0"/>
              <a:t>, 2016, saint Paul’s Lutheran church of </a:t>
            </a:r>
            <a:r>
              <a:rPr lang="en-US" dirty="0" err="1"/>
              <a:t>irvine</a:t>
            </a:r>
            <a:endParaRPr lang="en-US" dirty="0"/>
          </a:p>
        </p:txBody>
      </p:sp>
    </p:spTree>
    <p:extLst>
      <p:ext uri="{BB962C8B-B14F-4D97-AF65-F5344CB8AC3E}">
        <p14:creationId xmlns:p14="http://schemas.microsoft.com/office/powerpoint/2010/main" val="2276910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1:5</a:t>
            </a:r>
          </a:p>
        </p:txBody>
      </p:sp>
      <p:sp>
        <p:nvSpPr>
          <p:cNvPr id="3" name="Content Placeholder 2"/>
          <p:cNvSpPr>
            <a:spLocks noGrp="1"/>
          </p:cNvSpPr>
          <p:nvPr>
            <p:ph idx="1"/>
          </p:nvPr>
        </p:nvSpPr>
        <p:spPr/>
        <p:txBody>
          <a:bodyPr>
            <a:normAutofit fontScale="92500" lnSpcReduction="20000"/>
          </a:bodyPr>
          <a:lstStyle/>
          <a:p>
            <a:r>
              <a:rPr lang="en-US" dirty="0"/>
              <a:t>“</a:t>
            </a:r>
            <a:r>
              <a:rPr lang="en-US" dirty="0" err="1"/>
              <a:t>Aven</a:t>
            </a:r>
            <a:r>
              <a:rPr lang="en-US" dirty="0"/>
              <a:t>” is also a wordplay.</a:t>
            </a:r>
          </a:p>
          <a:p>
            <a:endParaRPr lang="en-US" dirty="0"/>
          </a:p>
          <a:p>
            <a:r>
              <a:rPr lang="en-US" dirty="0"/>
              <a:t>It may also be translated from the original Hebrew as “valley of vanity” or “valley of sin” or “valley of idolatry”…as a result the symbol of power – the “scepter” – is cut off. (TLSB 1458 + my elaboration)</a:t>
            </a:r>
          </a:p>
          <a:p>
            <a:endParaRPr lang="en-US" dirty="0"/>
          </a:p>
          <a:p>
            <a:r>
              <a:rPr lang="en-US" dirty="0"/>
              <a:t>“</a:t>
            </a:r>
            <a:r>
              <a:rPr lang="en-US" dirty="0" err="1"/>
              <a:t>Kir</a:t>
            </a:r>
            <a:r>
              <a:rPr lang="en-US" dirty="0"/>
              <a:t>” is mentioned in Amos 9:7 as the original home of the Syrians. In 732 the Assyrians take the people of Damascus back to </a:t>
            </a:r>
            <a:r>
              <a:rPr lang="en-US" dirty="0" err="1"/>
              <a:t>Kir</a:t>
            </a:r>
            <a:r>
              <a:rPr lang="en-US" dirty="0"/>
              <a:t> in exile (2</a:t>
            </a:r>
            <a:r>
              <a:rPr lang="en-US" baseline="30000" dirty="0"/>
              <a:t>nd</a:t>
            </a:r>
            <a:r>
              <a:rPr lang="en-US" dirty="0"/>
              <a:t> Kings 16:9). (Concordia Self-Study Commentary, 607) So at the end of the day, Syria suffers both destruction AND exile.</a:t>
            </a:r>
          </a:p>
          <a:p>
            <a:endParaRPr lang="en-US" dirty="0"/>
          </a:p>
        </p:txBody>
      </p:sp>
    </p:spTree>
    <p:extLst>
      <p:ext uri="{BB962C8B-B14F-4D97-AF65-F5344CB8AC3E}">
        <p14:creationId xmlns:p14="http://schemas.microsoft.com/office/powerpoint/2010/main" val="4253174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1:5</a:t>
            </a:r>
          </a:p>
        </p:txBody>
      </p:sp>
      <p:sp>
        <p:nvSpPr>
          <p:cNvPr id="3" name="Content Placeholder 2"/>
          <p:cNvSpPr>
            <a:spLocks noGrp="1"/>
          </p:cNvSpPr>
          <p:nvPr>
            <p:ph idx="1"/>
          </p:nvPr>
        </p:nvSpPr>
        <p:spPr/>
        <p:txBody>
          <a:bodyPr/>
          <a:lstStyle/>
          <a:p>
            <a:r>
              <a:rPr lang="en-US" dirty="0"/>
              <a:t>Going back to that wordplay concept on the “Valley of </a:t>
            </a:r>
            <a:r>
              <a:rPr lang="en-US" dirty="0" err="1"/>
              <a:t>Aven</a:t>
            </a:r>
            <a:r>
              <a:rPr lang="en-US" dirty="0"/>
              <a:t>”…remember that one wordplay is “Valley of Idolatry”.</a:t>
            </a:r>
          </a:p>
          <a:p>
            <a:endParaRPr lang="en-US" dirty="0"/>
          </a:p>
          <a:p>
            <a:r>
              <a:rPr lang="en-US" dirty="0"/>
              <a:t>Well, the Scriptures teach that idols are nothing.</a:t>
            </a:r>
          </a:p>
          <a:p>
            <a:endParaRPr lang="en-US" dirty="0"/>
          </a:p>
          <a:p>
            <a:r>
              <a:rPr lang="en-US" dirty="0"/>
              <a:t>So the ultimate meaning of the wordplay would be “Valley of Nothingness” (</a:t>
            </a:r>
            <a:r>
              <a:rPr lang="en-US" dirty="0" err="1"/>
              <a:t>Keil</a:t>
            </a:r>
            <a:r>
              <a:rPr lang="en-US" dirty="0"/>
              <a:t> 244)</a:t>
            </a:r>
          </a:p>
        </p:txBody>
      </p:sp>
    </p:spTree>
    <p:extLst>
      <p:ext uri="{BB962C8B-B14F-4D97-AF65-F5344CB8AC3E}">
        <p14:creationId xmlns:p14="http://schemas.microsoft.com/office/powerpoint/2010/main" val="2088356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1:5</a:t>
            </a:r>
          </a:p>
        </p:txBody>
      </p:sp>
      <p:sp>
        <p:nvSpPr>
          <p:cNvPr id="3" name="Content Placeholder 2"/>
          <p:cNvSpPr>
            <a:spLocks noGrp="1"/>
          </p:cNvSpPr>
          <p:nvPr>
            <p:ph idx="1"/>
          </p:nvPr>
        </p:nvSpPr>
        <p:spPr/>
        <p:txBody>
          <a:bodyPr>
            <a:normAutofit/>
          </a:bodyPr>
          <a:lstStyle/>
          <a:p>
            <a:pPr marL="0" indent="0">
              <a:buNone/>
            </a:pPr>
            <a:r>
              <a:rPr lang="en-US" dirty="0"/>
              <a:t>So if we love idols, we love nothingness.</a:t>
            </a:r>
          </a:p>
          <a:p>
            <a:pPr marL="0" indent="0">
              <a:buNone/>
            </a:pPr>
            <a:r>
              <a:rPr lang="en-US" dirty="0"/>
              <a:t>Ecclesiastes 1:1-11: “The words of the Preacher, the son of David, king in Jerusalem. Vanity of vanities, says the Preacher, vanity of vanities! All is vanity. What does man gain by all the toil at which he toils under the sun? A generation goes, and a generation comes, but the earth remains the same forever. The sun rises, and the sun goes down, and hastens to the place where it rises. The wind blows to the south and goes around to the north; around and around goes the wind, and on its circuits the wind returns. All streams run to the sea, but the sea is not full; to the place where the streams flow, there they flow again.” </a:t>
            </a:r>
          </a:p>
        </p:txBody>
      </p:sp>
    </p:spTree>
    <p:extLst>
      <p:ext uri="{BB962C8B-B14F-4D97-AF65-F5344CB8AC3E}">
        <p14:creationId xmlns:p14="http://schemas.microsoft.com/office/powerpoint/2010/main" val="2718871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1:5</a:t>
            </a:r>
          </a:p>
        </p:txBody>
      </p:sp>
      <p:sp>
        <p:nvSpPr>
          <p:cNvPr id="3" name="Content Placeholder 2"/>
          <p:cNvSpPr>
            <a:spLocks noGrp="1"/>
          </p:cNvSpPr>
          <p:nvPr>
            <p:ph idx="1"/>
          </p:nvPr>
        </p:nvSpPr>
        <p:spPr/>
        <p:txBody>
          <a:bodyPr/>
          <a:lstStyle/>
          <a:p>
            <a:r>
              <a:rPr lang="en-US" dirty="0"/>
              <a:t>“All things are full of weariness; a man cannot utter it; the eye is not satisfied with seeing, nor the ear filled with hearing. What has been is what will be, and what has been done is what will be done, and there is nothing new under the sun. Is there a thing of which it said, ‘See, this is new’? It has been already in the ages before us. There is no remembrance of former things, nor will there be any remembrance of later things yet to be among those who come after.”</a:t>
            </a:r>
          </a:p>
        </p:txBody>
      </p:sp>
    </p:spTree>
    <p:extLst>
      <p:ext uri="{BB962C8B-B14F-4D97-AF65-F5344CB8AC3E}">
        <p14:creationId xmlns:p14="http://schemas.microsoft.com/office/powerpoint/2010/main" val="2825541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1:5</a:t>
            </a:r>
          </a:p>
        </p:txBody>
      </p:sp>
      <p:sp>
        <p:nvSpPr>
          <p:cNvPr id="3" name="Content Placeholder 2"/>
          <p:cNvSpPr>
            <a:spLocks noGrp="1"/>
          </p:cNvSpPr>
          <p:nvPr>
            <p:ph idx="1"/>
          </p:nvPr>
        </p:nvSpPr>
        <p:spPr/>
        <p:txBody>
          <a:bodyPr>
            <a:normAutofit/>
          </a:bodyPr>
          <a:lstStyle/>
          <a:p>
            <a:r>
              <a:rPr lang="en-US" dirty="0"/>
              <a:t>Making the connection: to invest in idols is to invest in nothingness. This is what makes life vain. We never have enough. We are never satisfied, because nothingness has no nutritional, lasting satisfaction, or permanent value. It is worse than cardboard. It cannot fill, it cannot give meaning, purpose, joy, or contentment, because nothing is nothing.</a:t>
            </a:r>
          </a:p>
          <a:p>
            <a:pPr marL="0" indent="0">
              <a:buNone/>
            </a:pPr>
            <a:endParaRPr lang="en-US" dirty="0"/>
          </a:p>
        </p:txBody>
      </p:sp>
    </p:spTree>
    <p:extLst>
      <p:ext uri="{BB962C8B-B14F-4D97-AF65-F5344CB8AC3E}">
        <p14:creationId xmlns:p14="http://schemas.microsoft.com/office/powerpoint/2010/main" val="527606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1:5</a:t>
            </a:r>
          </a:p>
        </p:txBody>
      </p:sp>
      <p:sp>
        <p:nvSpPr>
          <p:cNvPr id="3" name="Content Placeholder 2"/>
          <p:cNvSpPr>
            <a:spLocks noGrp="1"/>
          </p:cNvSpPr>
          <p:nvPr>
            <p:ph idx="1"/>
          </p:nvPr>
        </p:nvSpPr>
        <p:spPr/>
        <p:txBody>
          <a:bodyPr/>
          <a:lstStyle/>
          <a:p>
            <a:r>
              <a:rPr lang="en-US" dirty="0"/>
              <a:t>But this dark and gloomy description finds exception when one is “in Christ.” To be in Christ and to have a living faith, is to be guaranteed that the Living God provides fullness of life. To such a one their lives “live on”: “ ‘Blessed are the dead who die in the Lord from now on.’ Blessed indeed, says the Spirit, ‘that they may rest from their labors, for their deeds follow them!’” (Revelation 14:13)</a:t>
            </a:r>
          </a:p>
          <a:p>
            <a:endParaRPr lang="en-US" dirty="0"/>
          </a:p>
          <a:p>
            <a:r>
              <a:rPr lang="en-US" dirty="0"/>
              <a:t>Such a life is not nothing, but full of permanent life; eternal life. Good follows and endures; the things of faith echo into eternity; and we are known as full of life…forever.</a:t>
            </a:r>
          </a:p>
          <a:p>
            <a:endParaRPr lang="en-US" dirty="0"/>
          </a:p>
        </p:txBody>
      </p:sp>
    </p:spTree>
    <p:extLst>
      <p:ext uri="{BB962C8B-B14F-4D97-AF65-F5344CB8AC3E}">
        <p14:creationId xmlns:p14="http://schemas.microsoft.com/office/powerpoint/2010/main" val="92441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1:5</a:t>
            </a:r>
          </a:p>
        </p:txBody>
      </p:sp>
      <p:sp>
        <p:nvSpPr>
          <p:cNvPr id="3" name="Content Placeholder 2"/>
          <p:cNvSpPr>
            <a:spLocks noGrp="1"/>
          </p:cNvSpPr>
          <p:nvPr>
            <p:ph idx="1"/>
          </p:nvPr>
        </p:nvSpPr>
        <p:spPr/>
        <p:txBody>
          <a:bodyPr>
            <a:normAutofit/>
          </a:bodyPr>
          <a:lstStyle/>
          <a:p>
            <a:r>
              <a:rPr lang="en-US" dirty="0"/>
              <a:t>The verse ends with “says the Lord.” </a:t>
            </a:r>
          </a:p>
          <a:p>
            <a:r>
              <a:rPr lang="en-US" dirty="0"/>
              <a:t>This is a divine exclamation point.</a:t>
            </a:r>
          </a:p>
          <a:p>
            <a:endParaRPr lang="en-US" dirty="0"/>
          </a:p>
          <a:p>
            <a:r>
              <a:rPr lang="en-US" dirty="0"/>
              <a:t>If the LORD says this will happen, it will happen. NOTHING will interrupt this from happening. This does not mean that God pre-determined this nor does it mean that He forced the wills of the Syrians’, but He knew what THEY would do [THEY are responsible]: THEY would reject the LORD. God’s foreknowledge is not predetermination.</a:t>
            </a:r>
          </a:p>
        </p:txBody>
      </p:sp>
    </p:spTree>
    <p:extLst>
      <p:ext uri="{BB962C8B-B14F-4D97-AF65-F5344CB8AC3E}">
        <p14:creationId xmlns:p14="http://schemas.microsoft.com/office/powerpoint/2010/main" val="2093022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a:t>
            </a:r>
          </a:p>
        </p:txBody>
      </p:sp>
      <p:sp>
        <p:nvSpPr>
          <p:cNvPr id="3" name="Content Placeholder 2"/>
          <p:cNvSpPr>
            <a:spLocks noGrp="1"/>
          </p:cNvSpPr>
          <p:nvPr>
            <p:ph idx="1"/>
          </p:nvPr>
        </p:nvSpPr>
        <p:spPr/>
        <p:txBody>
          <a:bodyPr>
            <a:normAutofit lnSpcReduction="10000"/>
          </a:bodyPr>
          <a:lstStyle/>
          <a:p>
            <a:r>
              <a:rPr lang="en-US" dirty="0"/>
              <a:t>“Thus says the LORD: ‘For three transgressions of Gaza, and for four, I will not revoke the punishment, because they carried into exile a whole people to deliver them up to Edom.’”</a:t>
            </a:r>
          </a:p>
          <a:p>
            <a:r>
              <a:rPr lang="en-US" dirty="0"/>
              <a:t>Recall our prior analysis on “three…four”…this is mounting, growing, and more severe transgression and rebellion. It is a hardness of heart that will not repent. It is like the sin of Sodom and Gomorrah that reached the Lord (Gen. 18:20: “Because the outcry against Sodom and Gomorrah is great and their sin is very grave.”). But isn’t all sin “grave”? Yes of course, but sin can also “increase” [Rom 5:20: “where sin increased”] through unrepentant rebellion.</a:t>
            </a:r>
          </a:p>
        </p:txBody>
      </p:sp>
    </p:spTree>
    <p:extLst>
      <p:ext uri="{BB962C8B-B14F-4D97-AF65-F5344CB8AC3E}">
        <p14:creationId xmlns:p14="http://schemas.microsoft.com/office/powerpoint/2010/main" val="4109044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a:t>
            </a:r>
          </a:p>
        </p:txBody>
      </p:sp>
      <p:sp>
        <p:nvSpPr>
          <p:cNvPr id="3" name="Content Placeholder 2"/>
          <p:cNvSpPr>
            <a:spLocks noGrp="1"/>
          </p:cNvSpPr>
          <p:nvPr>
            <p:ph idx="1"/>
          </p:nvPr>
        </p:nvSpPr>
        <p:spPr/>
        <p:txBody>
          <a:bodyPr/>
          <a:lstStyle/>
          <a:p>
            <a:r>
              <a:rPr lang="en-US" dirty="0"/>
              <a:t>Personal application: what threatens you and me in terms of hardness of heart and a temptation to hold to certain sins?</a:t>
            </a:r>
          </a:p>
          <a:p>
            <a:endParaRPr lang="en-US" dirty="0"/>
          </a:p>
          <a:p>
            <a:r>
              <a:rPr lang="en-US" dirty="0"/>
              <a:t>We must examine ourselves.</a:t>
            </a:r>
          </a:p>
          <a:p>
            <a:endParaRPr lang="en-US" dirty="0"/>
          </a:p>
          <a:p>
            <a:r>
              <a:rPr lang="en-US" dirty="0"/>
              <a:t>What may constitute an area in which we are tempted to hold on to sin? What may help is to consider how easy is it for us to “justify” certain sins?</a:t>
            </a:r>
          </a:p>
        </p:txBody>
      </p:sp>
    </p:spTree>
    <p:extLst>
      <p:ext uri="{BB962C8B-B14F-4D97-AF65-F5344CB8AC3E}">
        <p14:creationId xmlns:p14="http://schemas.microsoft.com/office/powerpoint/2010/main" val="1373979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a:t>
            </a:r>
          </a:p>
        </p:txBody>
      </p:sp>
      <p:sp>
        <p:nvSpPr>
          <p:cNvPr id="3" name="Content Placeholder 2"/>
          <p:cNvSpPr>
            <a:spLocks noGrp="1"/>
          </p:cNvSpPr>
          <p:nvPr>
            <p:ph idx="1"/>
          </p:nvPr>
        </p:nvSpPr>
        <p:spPr/>
        <p:txBody>
          <a:bodyPr/>
          <a:lstStyle/>
          <a:p>
            <a:r>
              <a:rPr lang="en-US" dirty="0"/>
              <a:t>(TLSB 1458 and me): “transgressions of Gaza” = now we are going to the main city in Philistia, just southwest of Israel and Judah, along the coast of the Great Sea. Really way south of Syria and west of Jerusalem. This demonstrates that idolatry was pervasive throughout the kingdoms north and south.</a:t>
            </a:r>
          </a:p>
          <a:p>
            <a:endParaRPr lang="en-US" dirty="0"/>
          </a:p>
          <a:p>
            <a:r>
              <a:rPr lang="en-US" dirty="0"/>
              <a:t>In fact Edom takes us to the area SOUTH of Judah! Again the idolatry is pervasive!</a:t>
            </a:r>
          </a:p>
          <a:p>
            <a:endParaRPr lang="en-US" dirty="0"/>
          </a:p>
        </p:txBody>
      </p:sp>
    </p:spTree>
    <p:extLst>
      <p:ext uri="{BB962C8B-B14F-4D97-AF65-F5344CB8AC3E}">
        <p14:creationId xmlns:p14="http://schemas.microsoft.com/office/powerpoint/2010/main" val="2641306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1, verse 4</a:t>
            </a:r>
          </a:p>
        </p:txBody>
      </p:sp>
      <p:sp>
        <p:nvSpPr>
          <p:cNvPr id="3" name="Content Placeholder 2"/>
          <p:cNvSpPr>
            <a:spLocks noGrp="1"/>
          </p:cNvSpPr>
          <p:nvPr>
            <p:ph idx="1"/>
          </p:nvPr>
        </p:nvSpPr>
        <p:spPr/>
        <p:txBody>
          <a:bodyPr>
            <a:normAutofit fontScale="92500" lnSpcReduction="20000"/>
          </a:bodyPr>
          <a:lstStyle/>
          <a:p>
            <a:r>
              <a:rPr lang="en-US" dirty="0"/>
              <a:t>“So I will send a fire upon the house of </a:t>
            </a:r>
            <a:r>
              <a:rPr lang="en-US" dirty="0" err="1"/>
              <a:t>Hazael</a:t>
            </a:r>
            <a:r>
              <a:rPr lang="en-US" dirty="0"/>
              <a:t>, and it shall devour the strongholds of Ben-</a:t>
            </a:r>
            <a:r>
              <a:rPr lang="en-US" dirty="0" err="1"/>
              <a:t>hadad</a:t>
            </a:r>
            <a:r>
              <a:rPr lang="en-US" dirty="0"/>
              <a:t>.”</a:t>
            </a:r>
          </a:p>
          <a:p>
            <a:pPr marL="0" indent="0">
              <a:buNone/>
            </a:pPr>
            <a:endParaRPr lang="en-US" dirty="0"/>
          </a:p>
          <a:p>
            <a:pPr marL="0" indent="0">
              <a:buNone/>
            </a:pPr>
            <a:r>
              <a:rPr lang="en-US" dirty="0"/>
              <a:t>TLSB 1458: </a:t>
            </a:r>
            <a:r>
              <a:rPr lang="en-US" dirty="0" err="1"/>
              <a:t>Hazael</a:t>
            </a:r>
            <a:r>
              <a:rPr lang="en-US" dirty="0"/>
              <a:t>, King of Syria; “strongholds of Ben-</a:t>
            </a:r>
            <a:r>
              <a:rPr lang="en-US" dirty="0" err="1"/>
              <a:t>hadad</a:t>
            </a:r>
            <a:r>
              <a:rPr lang="en-US" dirty="0"/>
              <a:t>” = fortresses at Damascus under the king Ben-</a:t>
            </a:r>
            <a:r>
              <a:rPr lang="en-US" dirty="0" err="1"/>
              <a:t>hadad</a:t>
            </a:r>
            <a:r>
              <a:rPr lang="en-US" dirty="0"/>
              <a:t> (Concordia Self-Study Commentary, 607)</a:t>
            </a:r>
          </a:p>
          <a:p>
            <a:pPr marL="0" indent="0">
              <a:buNone/>
            </a:pPr>
            <a:endParaRPr lang="en-US" dirty="0"/>
          </a:p>
          <a:p>
            <a:pPr marL="0" indent="0">
              <a:buNone/>
            </a:pPr>
            <a:r>
              <a:rPr lang="en-US" dirty="0"/>
              <a:t>Location: Syria: Region north of Sea of Galilee [review basic geography and recall the areas of the united kingdom, this makes the location all the more meaningful]; Damascus = city within Syria to the northeast, but within the united kingdom.</a:t>
            </a:r>
          </a:p>
        </p:txBody>
      </p:sp>
    </p:spTree>
    <p:extLst>
      <p:ext uri="{BB962C8B-B14F-4D97-AF65-F5344CB8AC3E}">
        <p14:creationId xmlns:p14="http://schemas.microsoft.com/office/powerpoint/2010/main" val="3012479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a:t>
            </a:r>
          </a:p>
        </p:txBody>
      </p:sp>
      <p:sp>
        <p:nvSpPr>
          <p:cNvPr id="3" name="Content Placeholder 2"/>
          <p:cNvSpPr>
            <a:spLocks noGrp="1"/>
          </p:cNvSpPr>
          <p:nvPr>
            <p:ph idx="1"/>
          </p:nvPr>
        </p:nvSpPr>
        <p:spPr/>
        <p:txBody>
          <a:bodyPr/>
          <a:lstStyle/>
          <a:p>
            <a:r>
              <a:rPr lang="en-US" dirty="0"/>
              <a:t>Ever feel like things are pervasive? Just recently:</a:t>
            </a:r>
          </a:p>
          <a:p>
            <a:pPr marL="457200" indent="-457200">
              <a:buAutoNum type="arabicParenR"/>
            </a:pPr>
            <a:r>
              <a:rPr lang="en-US" dirty="0"/>
              <a:t>SB 1146 here in California.</a:t>
            </a:r>
          </a:p>
          <a:p>
            <a:pPr marL="457200" indent="-457200">
              <a:buAutoNum type="arabicParenR"/>
            </a:pPr>
            <a:endParaRPr lang="en-US" dirty="0"/>
          </a:p>
          <a:p>
            <a:pPr marL="457200" indent="-457200">
              <a:buAutoNum type="arabicParenR"/>
            </a:pPr>
            <a:r>
              <a:rPr lang="en-US" dirty="0"/>
              <a:t>The Supreme Court taking back abortion rights in Texas.</a:t>
            </a:r>
          </a:p>
          <a:p>
            <a:pPr marL="457200" indent="-457200">
              <a:buAutoNum type="arabicParenR"/>
            </a:pPr>
            <a:endParaRPr lang="en-US" dirty="0"/>
          </a:p>
          <a:p>
            <a:pPr marL="457200" indent="-457200">
              <a:buAutoNum type="arabicParenR"/>
            </a:pPr>
            <a:r>
              <a:rPr lang="en-US" dirty="0"/>
              <a:t>Stonewall National Monument in New York for LGBT rights.</a:t>
            </a:r>
          </a:p>
        </p:txBody>
      </p:sp>
    </p:spTree>
    <p:extLst>
      <p:ext uri="{BB962C8B-B14F-4D97-AF65-F5344CB8AC3E}">
        <p14:creationId xmlns:p14="http://schemas.microsoft.com/office/powerpoint/2010/main" val="7163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a:t>
            </a:r>
          </a:p>
        </p:txBody>
      </p:sp>
      <p:sp>
        <p:nvSpPr>
          <p:cNvPr id="3" name="Content Placeholder 2"/>
          <p:cNvSpPr>
            <a:spLocks noGrp="1"/>
          </p:cNvSpPr>
          <p:nvPr>
            <p:ph idx="1"/>
          </p:nvPr>
        </p:nvSpPr>
        <p:spPr/>
        <p:txBody>
          <a:bodyPr/>
          <a:lstStyle/>
          <a:p>
            <a:r>
              <a:rPr lang="en-US" dirty="0"/>
              <a:t>When Gaza the leading city in Philistia carried “a whole people” into exile in Edom, these were some of God’s people in Judah [but probably other people as well besides, </a:t>
            </a:r>
            <a:r>
              <a:rPr lang="en-US" dirty="0" err="1"/>
              <a:t>Keil</a:t>
            </a:r>
            <a:r>
              <a:rPr lang="en-US" dirty="0"/>
              <a:t>, 245-246] -- 2 Chron. 21:17 -- taken to a place (Edom) known as arch-enemies of Israel who would enact the highest degree of cruelty towards God’s people. (</a:t>
            </a:r>
            <a:r>
              <a:rPr lang="en-US" dirty="0" err="1"/>
              <a:t>Kretzmann</a:t>
            </a:r>
            <a:r>
              <a:rPr lang="en-US" dirty="0"/>
              <a:t>, 658)</a:t>
            </a:r>
          </a:p>
          <a:p>
            <a:endParaRPr lang="en-US" dirty="0"/>
          </a:p>
          <a:p>
            <a:r>
              <a:rPr lang="en-US" dirty="0"/>
              <a:t>Exile = not just physical deportation.</a:t>
            </a:r>
          </a:p>
          <a:p>
            <a:r>
              <a:rPr lang="en-US" dirty="0"/>
              <a:t>How are we to consider our lives? </a:t>
            </a:r>
          </a:p>
        </p:txBody>
      </p:sp>
    </p:spTree>
    <p:extLst>
      <p:ext uri="{BB962C8B-B14F-4D97-AF65-F5344CB8AC3E}">
        <p14:creationId xmlns:p14="http://schemas.microsoft.com/office/powerpoint/2010/main" val="32293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a:t>
            </a:r>
          </a:p>
        </p:txBody>
      </p:sp>
      <p:sp>
        <p:nvSpPr>
          <p:cNvPr id="3" name="Content Placeholder 2"/>
          <p:cNvSpPr>
            <a:spLocks noGrp="1"/>
          </p:cNvSpPr>
          <p:nvPr>
            <p:ph idx="1"/>
          </p:nvPr>
        </p:nvSpPr>
        <p:spPr/>
        <p:txBody>
          <a:bodyPr/>
          <a:lstStyle/>
          <a:p>
            <a:r>
              <a:rPr lang="en-US" dirty="0"/>
              <a:t>1</a:t>
            </a:r>
            <a:r>
              <a:rPr lang="en-US" baseline="30000" dirty="0"/>
              <a:t>st</a:t>
            </a:r>
            <a:r>
              <a:rPr lang="en-US" dirty="0"/>
              <a:t> Peter 2:11-12:</a:t>
            </a:r>
          </a:p>
          <a:p>
            <a:pPr marL="0" indent="0">
              <a:buNone/>
            </a:pPr>
            <a:r>
              <a:rPr lang="en-US" dirty="0"/>
              <a:t>“Beloved, I urge you as sojourners and exiles to abstain from the passions of the flesh, which wage war against your soul. Keep your conduct among the Gentiles honorable, so that when they speak against you as evildoers, they may see your good deeds and glorify God on the day of visitation.”</a:t>
            </a:r>
          </a:p>
          <a:p>
            <a:pPr marL="0" indent="0">
              <a:buNone/>
            </a:pPr>
            <a:endParaRPr lang="en-US" dirty="0"/>
          </a:p>
          <a:p>
            <a:pPr marL="0" indent="0">
              <a:buNone/>
            </a:pPr>
            <a:r>
              <a:rPr lang="en-US" dirty="0"/>
              <a:t>Discuss: how do we live as sojourners and exiles? </a:t>
            </a:r>
          </a:p>
        </p:txBody>
      </p:sp>
    </p:spTree>
    <p:extLst>
      <p:ext uri="{BB962C8B-B14F-4D97-AF65-F5344CB8AC3E}">
        <p14:creationId xmlns:p14="http://schemas.microsoft.com/office/powerpoint/2010/main" val="1140577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a:t>
            </a:r>
          </a:p>
        </p:txBody>
      </p:sp>
      <p:sp>
        <p:nvSpPr>
          <p:cNvPr id="3" name="Content Placeholder 2"/>
          <p:cNvSpPr>
            <a:spLocks noGrp="1"/>
          </p:cNvSpPr>
          <p:nvPr>
            <p:ph idx="1"/>
          </p:nvPr>
        </p:nvSpPr>
        <p:spPr/>
        <p:txBody>
          <a:bodyPr>
            <a:normAutofit/>
          </a:bodyPr>
          <a:lstStyle/>
          <a:p>
            <a:r>
              <a:rPr lang="en-US" dirty="0"/>
              <a:t>So when we see what is happening all around us, we don’t react as though something strange was happening.</a:t>
            </a:r>
          </a:p>
          <a:p>
            <a:r>
              <a:rPr lang="en-US" dirty="0"/>
              <a:t>The world will and must go the way of the world. We are sojourners and exiles. This is expected.</a:t>
            </a:r>
          </a:p>
          <a:p>
            <a:endParaRPr lang="en-US" dirty="0"/>
          </a:p>
          <a:p>
            <a:r>
              <a:rPr lang="en-US" dirty="0"/>
              <a:t>But not sojourners and exiles who go into isolation, but sojourners and exiles who are light to the world and salt to the earth. “In the world, but not of the world.” (John 17:14-16)</a:t>
            </a:r>
          </a:p>
        </p:txBody>
      </p:sp>
    </p:spTree>
    <p:extLst>
      <p:ext uri="{BB962C8B-B14F-4D97-AF65-F5344CB8AC3E}">
        <p14:creationId xmlns:p14="http://schemas.microsoft.com/office/powerpoint/2010/main" val="3527507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a:t>
            </a:r>
          </a:p>
        </p:txBody>
      </p:sp>
      <p:sp>
        <p:nvSpPr>
          <p:cNvPr id="3" name="Content Placeholder 2"/>
          <p:cNvSpPr>
            <a:spLocks noGrp="1"/>
          </p:cNvSpPr>
          <p:nvPr>
            <p:ph idx="1"/>
          </p:nvPr>
        </p:nvSpPr>
        <p:spPr/>
        <p:txBody>
          <a:bodyPr/>
          <a:lstStyle/>
          <a:p>
            <a:r>
              <a:rPr lang="en-US" dirty="0"/>
              <a:t>John 17:14-16: “I have given them your word, and the world has hated them because they are not of the world, just as I am not of the world. I do not ask that you take them out of the world, but that you keep them from the evil one. They are not of the world, just as I am not of the world.”</a:t>
            </a:r>
          </a:p>
        </p:txBody>
      </p:sp>
    </p:spTree>
    <p:extLst>
      <p:ext uri="{BB962C8B-B14F-4D97-AF65-F5344CB8AC3E}">
        <p14:creationId xmlns:p14="http://schemas.microsoft.com/office/powerpoint/2010/main" val="1276597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a:t>
            </a:r>
          </a:p>
        </p:txBody>
      </p:sp>
      <p:sp>
        <p:nvSpPr>
          <p:cNvPr id="3" name="Content Placeholder 2"/>
          <p:cNvSpPr>
            <a:spLocks noGrp="1"/>
          </p:cNvSpPr>
          <p:nvPr>
            <p:ph idx="1"/>
          </p:nvPr>
        </p:nvSpPr>
        <p:spPr/>
        <p:txBody>
          <a:bodyPr/>
          <a:lstStyle/>
          <a:p>
            <a:r>
              <a:rPr lang="en-US" dirty="0"/>
              <a:t>As a result of Gaza’s terrible sin…</a:t>
            </a:r>
          </a:p>
          <a:p>
            <a:pPr marL="0" indent="0">
              <a:buNone/>
            </a:pPr>
            <a:endParaRPr lang="en-US" dirty="0"/>
          </a:p>
          <a:p>
            <a:pPr marL="0" indent="0">
              <a:buNone/>
            </a:pPr>
            <a:r>
              <a:rPr lang="en-US" dirty="0"/>
              <a:t>“So I will send a fire upon the wall of Gaza, and it shall devour her strongholds.”</a:t>
            </a:r>
          </a:p>
          <a:p>
            <a:pPr marL="0" indent="0">
              <a:buNone/>
            </a:pPr>
            <a:endParaRPr lang="en-US" dirty="0"/>
          </a:p>
          <a:p>
            <a:r>
              <a:rPr lang="en-US" dirty="0"/>
              <a:t>Amos predicts the same kind of devastation that Damascus would receive.</a:t>
            </a:r>
          </a:p>
          <a:p>
            <a:endParaRPr lang="en-US" dirty="0"/>
          </a:p>
        </p:txBody>
      </p:sp>
    </p:spTree>
    <p:extLst>
      <p:ext uri="{BB962C8B-B14F-4D97-AF65-F5344CB8AC3E}">
        <p14:creationId xmlns:p14="http://schemas.microsoft.com/office/powerpoint/2010/main" val="2062289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a:t>
            </a:r>
          </a:p>
        </p:txBody>
      </p:sp>
      <p:sp>
        <p:nvSpPr>
          <p:cNvPr id="3" name="Content Placeholder 2"/>
          <p:cNvSpPr>
            <a:spLocks noGrp="1"/>
          </p:cNvSpPr>
          <p:nvPr>
            <p:ph idx="1"/>
          </p:nvPr>
        </p:nvSpPr>
        <p:spPr/>
        <p:txBody>
          <a:bodyPr/>
          <a:lstStyle/>
          <a:p>
            <a:r>
              <a:rPr lang="en-US" dirty="0" err="1"/>
              <a:t>Keil</a:t>
            </a:r>
            <a:r>
              <a:rPr lang="en-US" dirty="0"/>
              <a:t>, 246: “As a punishment for this, the cities of Philistia would be burned by their enemies, the inhabitants would be exterminated, and the remnant  perish. Here again, as in </a:t>
            </a:r>
            <a:r>
              <a:rPr lang="en-US" dirty="0" err="1"/>
              <a:t>vers</a:t>
            </a:r>
            <a:r>
              <a:rPr lang="en-US" dirty="0"/>
              <a:t>. 4, 5, the threat is rhetorically individualized, so that in the case of one city the burning of the city itself is predicted, and in that of another the destruction of its inhabitants.”</a:t>
            </a:r>
          </a:p>
          <a:p>
            <a:endParaRPr lang="en-US" dirty="0"/>
          </a:p>
          <a:p>
            <a:r>
              <a:rPr lang="en-US" dirty="0"/>
              <a:t>Similarly, Gaza – and not surprising to you by now – was a proud and rich city.</a:t>
            </a:r>
          </a:p>
        </p:txBody>
      </p:sp>
    </p:spTree>
    <p:extLst>
      <p:ext uri="{BB962C8B-B14F-4D97-AF65-F5344CB8AC3E}">
        <p14:creationId xmlns:p14="http://schemas.microsoft.com/office/powerpoint/2010/main" val="15352683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a:t>
            </a:r>
          </a:p>
        </p:txBody>
      </p:sp>
      <p:sp>
        <p:nvSpPr>
          <p:cNvPr id="3" name="Content Placeholder 2"/>
          <p:cNvSpPr>
            <a:spLocks noGrp="1"/>
          </p:cNvSpPr>
          <p:nvPr>
            <p:ph idx="1"/>
          </p:nvPr>
        </p:nvSpPr>
        <p:spPr/>
        <p:txBody>
          <a:bodyPr/>
          <a:lstStyle/>
          <a:p>
            <a:r>
              <a:rPr lang="en-US" dirty="0"/>
              <a:t>Again, who escapes judgment.</a:t>
            </a:r>
          </a:p>
          <a:p>
            <a:endParaRPr lang="en-US" dirty="0"/>
          </a:p>
          <a:p>
            <a:r>
              <a:rPr lang="en-US" dirty="0"/>
              <a:t>In a sense, we must say “Nobody does.”</a:t>
            </a:r>
          </a:p>
          <a:p>
            <a:endParaRPr lang="en-US" dirty="0"/>
          </a:p>
          <a:p>
            <a:r>
              <a:rPr lang="en-US" dirty="0"/>
              <a:t>But for us who are in Christ, it was the LORD who took our judgment! Our sins were dealt with when our Savior took them upon Himself. </a:t>
            </a:r>
          </a:p>
        </p:txBody>
      </p:sp>
    </p:spTree>
    <p:extLst>
      <p:ext uri="{BB962C8B-B14F-4D97-AF65-F5344CB8AC3E}">
        <p14:creationId xmlns:p14="http://schemas.microsoft.com/office/powerpoint/2010/main" val="7491623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1:8</a:t>
            </a:r>
          </a:p>
        </p:txBody>
      </p:sp>
      <p:sp>
        <p:nvSpPr>
          <p:cNvPr id="3" name="Content Placeholder 2"/>
          <p:cNvSpPr>
            <a:spLocks noGrp="1"/>
          </p:cNvSpPr>
          <p:nvPr>
            <p:ph idx="1"/>
          </p:nvPr>
        </p:nvSpPr>
        <p:spPr/>
        <p:txBody>
          <a:bodyPr/>
          <a:lstStyle/>
          <a:p>
            <a:r>
              <a:rPr lang="en-US" dirty="0"/>
              <a:t>“I will cut off the inhabitants from Ashdod, and him who holds the scepter from Ashkelon; I will turn my hand against </a:t>
            </a:r>
            <a:r>
              <a:rPr lang="en-US" dirty="0" err="1"/>
              <a:t>Ekron</a:t>
            </a:r>
            <a:r>
              <a:rPr lang="en-US" dirty="0"/>
              <a:t>, and the remnant of the Philistines shall perish.”</a:t>
            </a:r>
          </a:p>
          <a:p>
            <a:endParaRPr lang="en-US" dirty="0"/>
          </a:p>
          <a:p>
            <a:r>
              <a:rPr lang="en-US" dirty="0"/>
              <a:t>All of these: Ashdod, Ashkelon, and </a:t>
            </a:r>
            <a:r>
              <a:rPr lang="en-US" dirty="0" err="1"/>
              <a:t>Ekron</a:t>
            </a:r>
            <a:r>
              <a:rPr lang="en-US" dirty="0"/>
              <a:t> are stronghold cities of Philistia. (TLSB 1459)</a:t>
            </a:r>
          </a:p>
          <a:p>
            <a:endParaRPr lang="en-US" dirty="0"/>
          </a:p>
          <a:p>
            <a:r>
              <a:rPr lang="en-US" dirty="0"/>
              <a:t>The LORD’s judgment was thorough and devastating. The entire kingdom of Philistia was wiped out (consistent with the history of all nations). So humbling, so we are reminded:</a:t>
            </a:r>
          </a:p>
        </p:txBody>
      </p:sp>
    </p:spTree>
    <p:extLst>
      <p:ext uri="{BB962C8B-B14F-4D97-AF65-F5344CB8AC3E}">
        <p14:creationId xmlns:p14="http://schemas.microsoft.com/office/powerpoint/2010/main" val="435185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1:8</a:t>
            </a:r>
          </a:p>
        </p:txBody>
      </p:sp>
      <p:sp>
        <p:nvSpPr>
          <p:cNvPr id="3" name="Content Placeholder 2"/>
          <p:cNvSpPr>
            <a:spLocks noGrp="1"/>
          </p:cNvSpPr>
          <p:nvPr>
            <p:ph idx="1"/>
          </p:nvPr>
        </p:nvSpPr>
        <p:spPr/>
        <p:txBody>
          <a:bodyPr/>
          <a:lstStyle/>
          <a:p>
            <a:r>
              <a:rPr lang="en-US" dirty="0"/>
              <a:t>Psalm 146:3: “Put not your trust in princes, in a son of man, in whom there is no salvation.”</a:t>
            </a:r>
          </a:p>
          <a:p>
            <a:endParaRPr lang="en-US" dirty="0"/>
          </a:p>
          <a:p>
            <a:pPr marL="0" indent="0">
              <a:buNone/>
            </a:pPr>
            <a:r>
              <a:rPr lang="en-US" dirty="0"/>
              <a:t>RATHER…</a:t>
            </a:r>
          </a:p>
          <a:p>
            <a:pPr marL="0" indent="0">
              <a:buNone/>
            </a:pPr>
            <a:endParaRPr lang="en-US" dirty="0"/>
          </a:p>
          <a:p>
            <a:r>
              <a:rPr lang="en-US" dirty="0"/>
              <a:t>Psalm 146:5: “Blessed is he whose help is the God of Jacob, whose hope is in the LORD his God,”</a:t>
            </a:r>
          </a:p>
        </p:txBody>
      </p:sp>
    </p:spTree>
    <p:extLst>
      <p:ext uri="{BB962C8B-B14F-4D97-AF65-F5344CB8AC3E}">
        <p14:creationId xmlns:p14="http://schemas.microsoft.com/office/powerpoint/2010/main" val="3783049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1:4</a:t>
            </a:r>
          </a:p>
        </p:txBody>
      </p:sp>
      <p:sp>
        <p:nvSpPr>
          <p:cNvPr id="3" name="Content Placeholder 2"/>
          <p:cNvSpPr>
            <a:spLocks noGrp="1"/>
          </p:cNvSpPr>
          <p:nvPr>
            <p:ph idx="1"/>
          </p:nvPr>
        </p:nvSpPr>
        <p:spPr/>
        <p:txBody>
          <a:bodyPr/>
          <a:lstStyle/>
          <a:p>
            <a:r>
              <a:rPr lang="en-US" dirty="0" err="1"/>
              <a:t>Kretzmann</a:t>
            </a:r>
            <a:r>
              <a:rPr lang="en-US" dirty="0"/>
              <a:t> 657: </a:t>
            </a:r>
            <a:r>
              <a:rPr lang="en-US" dirty="0" err="1"/>
              <a:t>Hazael</a:t>
            </a:r>
            <a:r>
              <a:rPr lang="en-US" dirty="0"/>
              <a:t> was a cruel king. A just judgment.</a:t>
            </a:r>
          </a:p>
          <a:p>
            <a:pPr marL="0" indent="0">
              <a:buNone/>
            </a:pPr>
            <a:r>
              <a:rPr lang="en-US" dirty="0"/>
              <a:t>Recall the Word: We are ALL repaid for what we do.</a:t>
            </a:r>
          </a:p>
          <a:p>
            <a:pPr marL="0" indent="0">
              <a:buNone/>
            </a:pPr>
            <a:r>
              <a:rPr lang="en-US" dirty="0"/>
              <a:t>Galatians 6:7: “Do not be deceived: God is not mocked, for whatever one sows, that will he also reap.”</a:t>
            </a:r>
          </a:p>
          <a:p>
            <a:pPr marL="0" indent="0">
              <a:buNone/>
            </a:pPr>
            <a:endParaRPr lang="en-US" dirty="0"/>
          </a:p>
          <a:p>
            <a:r>
              <a:rPr lang="en-US" dirty="0"/>
              <a:t>As a Christian, when were you repaid for your sin?</a:t>
            </a:r>
          </a:p>
          <a:p>
            <a:r>
              <a:rPr lang="en-US" dirty="0"/>
              <a:t>Needless to say to reject this payment in unbelief, leaves a person with a huge problem.</a:t>
            </a:r>
          </a:p>
          <a:p>
            <a:pPr marL="0" indent="0">
              <a:buNone/>
            </a:pPr>
            <a:endParaRPr lang="en-US" dirty="0"/>
          </a:p>
        </p:txBody>
      </p:sp>
    </p:spTree>
    <p:extLst>
      <p:ext uri="{BB962C8B-B14F-4D97-AF65-F5344CB8AC3E}">
        <p14:creationId xmlns:p14="http://schemas.microsoft.com/office/powerpoint/2010/main" val="26470800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1:8</a:t>
            </a:r>
          </a:p>
        </p:txBody>
      </p:sp>
      <p:sp>
        <p:nvSpPr>
          <p:cNvPr id="3" name="Content Placeholder 2"/>
          <p:cNvSpPr>
            <a:spLocks noGrp="1"/>
          </p:cNvSpPr>
          <p:nvPr>
            <p:ph idx="1"/>
          </p:nvPr>
        </p:nvSpPr>
        <p:spPr/>
        <p:txBody>
          <a:bodyPr/>
          <a:lstStyle/>
          <a:p>
            <a:r>
              <a:rPr lang="en-US" dirty="0"/>
              <a:t>So even if we had the “ideal candidate” who was head and shoulders above Hilary and Donald, what difference would this make?</a:t>
            </a:r>
          </a:p>
          <a:p>
            <a:endParaRPr lang="en-US" dirty="0"/>
          </a:p>
          <a:p>
            <a:r>
              <a:rPr lang="en-US" dirty="0"/>
              <a:t>Would such a candidate – would any? – ensure our safety and peace? </a:t>
            </a:r>
          </a:p>
          <a:p>
            <a:endParaRPr lang="en-US" dirty="0"/>
          </a:p>
          <a:p>
            <a:r>
              <a:rPr lang="en-US" dirty="0"/>
              <a:t>Only the LORD. May we seek Him first and His kingdom above all else! In Jesus’ Name. </a:t>
            </a:r>
            <a:r>
              <a:rPr lang="en-US"/>
              <a:t>Amen.</a:t>
            </a:r>
            <a:endParaRPr lang="en-US"/>
          </a:p>
        </p:txBody>
      </p:sp>
    </p:spTree>
    <p:extLst>
      <p:ext uri="{BB962C8B-B14F-4D97-AF65-F5344CB8AC3E}">
        <p14:creationId xmlns:p14="http://schemas.microsoft.com/office/powerpoint/2010/main" val="3248458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1:4</a:t>
            </a:r>
          </a:p>
        </p:txBody>
      </p:sp>
      <p:sp>
        <p:nvSpPr>
          <p:cNvPr id="3" name="Content Placeholder 2"/>
          <p:cNvSpPr>
            <a:spLocks noGrp="1"/>
          </p:cNvSpPr>
          <p:nvPr>
            <p:ph idx="1"/>
          </p:nvPr>
        </p:nvSpPr>
        <p:spPr/>
        <p:txBody>
          <a:bodyPr>
            <a:normAutofit fontScale="92500"/>
          </a:bodyPr>
          <a:lstStyle/>
          <a:p>
            <a:r>
              <a:rPr lang="en-US" dirty="0"/>
              <a:t>Furthermore, Damascus was the capital of the kingdom of Syria. (</a:t>
            </a:r>
            <a:r>
              <a:rPr lang="en-US" dirty="0" err="1"/>
              <a:t>Keil</a:t>
            </a:r>
            <a:r>
              <a:rPr lang="en-US" dirty="0"/>
              <a:t>, 243)</a:t>
            </a:r>
          </a:p>
          <a:p>
            <a:endParaRPr lang="en-US" dirty="0"/>
          </a:p>
          <a:p>
            <a:r>
              <a:rPr lang="en-US" dirty="0"/>
              <a:t>Elisha had foretold that </a:t>
            </a:r>
            <a:r>
              <a:rPr lang="en-US" dirty="0" err="1"/>
              <a:t>Hazael</a:t>
            </a:r>
            <a:r>
              <a:rPr lang="en-US" dirty="0"/>
              <a:t> would commit atrocities towards Israel (2 Kings 8:12): “Because I know [said Elisha speaking to </a:t>
            </a:r>
            <a:r>
              <a:rPr lang="en-US" dirty="0" err="1"/>
              <a:t>Hazael</a:t>
            </a:r>
            <a:r>
              <a:rPr lang="en-US" dirty="0"/>
              <a:t>] the evil that you will do to the people of Israel. You will set on fire their fortresses, and you will kill their young men with the sword and dash in pieces their little ones and rip open their pregnant women.”</a:t>
            </a:r>
          </a:p>
          <a:p>
            <a:r>
              <a:rPr lang="en-US" dirty="0" err="1"/>
              <a:t>Benhadad</a:t>
            </a:r>
            <a:r>
              <a:rPr lang="en-US" dirty="0"/>
              <a:t> (II) oppressed Israel as well.</a:t>
            </a:r>
          </a:p>
          <a:p>
            <a:r>
              <a:rPr lang="en-US" dirty="0"/>
              <a:t>“Fire” and “Devour” = destruction and slaughter. God’s judgment is terrible. This is the Law.</a:t>
            </a:r>
          </a:p>
        </p:txBody>
      </p:sp>
    </p:spTree>
    <p:extLst>
      <p:ext uri="{BB962C8B-B14F-4D97-AF65-F5344CB8AC3E}">
        <p14:creationId xmlns:p14="http://schemas.microsoft.com/office/powerpoint/2010/main" val="1708385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1:4</a:t>
            </a:r>
          </a:p>
        </p:txBody>
      </p:sp>
      <p:sp>
        <p:nvSpPr>
          <p:cNvPr id="3" name="Content Placeholder 2"/>
          <p:cNvSpPr>
            <a:spLocks noGrp="1"/>
          </p:cNvSpPr>
          <p:nvPr>
            <p:ph idx="1"/>
          </p:nvPr>
        </p:nvSpPr>
        <p:spPr/>
        <p:txBody>
          <a:bodyPr>
            <a:normAutofit fontScale="92500" lnSpcReduction="10000"/>
          </a:bodyPr>
          <a:lstStyle/>
          <a:p>
            <a:r>
              <a:rPr lang="en-US" dirty="0"/>
              <a:t>Step back and consider prior studies, esp. part 1.</a:t>
            </a:r>
          </a:p>
          <a:p>
            <a:endParaRPr lang="en-US" dirty="0"/>
          </a:p>
          <a:p>
            <a:r>
              <a:rPr lang="en-US" dirty="0"/>
              <a:t>Damascus is associated with prestige and power. </a:t>
            </a:r>
          </a:p>
          <a:p>
            <a:pPr marL="0" indent="0">
              <a:buNone/>
            </a:pPr>
            <a:r>
              <a:rPr lang="en-US" dirty="0"/>
              <a:t>Personal application: “Therefore, let anyone who thinks that he stands take heed lest he fall.” (1</a:t>
            </a:r>
            <a:r>
              <a:rPr lang="en-US" baseline="30000" dirty="0"/>
              <a:t>st</a:t>
            </a:r>
            <a:r>
              <a:rPr lang="en-US" dirty="0"/>
              <a:t> Corinthians 10:12)</a:t>
            </a:r>
          </a:p>
          <a:p>
            <a:endParaRPr lang="en-US" dirty="0"/>
          </a:p>
          <a:p>
            <a:r>
              <a:rPr lang="en-US" dirty="0"/>
              <a:t>They rejected the Lord and persecuted His people.</a:t>
            </a:r>
          </a:p>
          <a:p>
            <a:r>
              <a:rPr lang="en-US" dirty="0"/>
              <a:t>The Lord’s judgment again is just and devastating.</a:t>
            </a:r>
          </a:p>
        </p:txBody>
      </p:sp>
    </p:spTree>
    <p:extLst>
      <p:ext uri="{BB962C8B-B14F-4D97-AF65-F5344CB8AC3E}">
        <p14:creationId xmlns:p14="http://schemas.microsoft.com/office/powerpoint/2010/main" val="3337166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1:4</a:t>
            </a:r>
          </a:p>
        </p:txBody>
      </p:sp>
      <p:sp>
        <p:nvSpPr>
          <p:cNvPr id="3" name="Content Placeholder 2"/>
          <p:cNvSpPr>
            <a:spLocks noGrp="1"/>
          </p:cNvSpPr>
          <p:nvPr>
            <p:ph idx="1"/>
          </p:nvPr>
        </p:nvSpPr>
        <p:spPr/>
        <p:txBody>
          <a:bodyPr>
            <a:normAutofit lnSpcReduction="10000"/>
          </a:bodyPr>
          <a:lstStyle/>
          <a:p>
            <a:r>
              <a:rPr lang="en-US" dirty="0" err="1"/>
              <a:t>Laetsch</a:t>
            </a:r>
            <a:r>
              <a:rPr lang="en-US" dirty="0"/>
              <a:t>, 184-185: “It is not a human…that pursues them relentlessly. It is God who commands His sword, that God whose hand is all-powerful and whose eye is all-seeing. He has set His eye upon them and stretches out His hand toward them not for good, but for evil. His destruction of His own Temple, His visible dwelling place among His people, is the incontrovertible proof that He no longer acknowledges them as His own peculiar people, His covenant nation, among whom He dwells with His mercy and forgiveness (Ex. 34:6). He has rejected them. Cp. Jer. 14:11f.; 15:1 ff.; 16:3-6. His sword is not the sword of man, killing the body only, it is the sword of the righteous and holy Lord, who is able to destroy both body and soul in hell (Matt. 10:28; Luke 12:5). Him they did not fear! Him they refused to love and obey!”</a:t>
            </a:r>
          </a:p>
        </p:txBody>
      </p:sp>
    </p:spTree>
    <p:extLst>
      <p:ext uri="{BB962C8B-B14F-4D97-AF65-F5344CB8AC3E}">
        <p14:creationId xmlns:p14="http://schemas.microsoft.com/office/powerpoint/2010/main" val="2651113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1:5</a:t>
            </a:r>
          </a:p>
        </p:txBody>
      </p:sp>
      <p:sp>
        <p:nvSpPr>
          <p:cNvPr id="3" name="Content Placeholder 2"/>
          <p:cNvSpPr>
            <a:spLocks noGrp="1"/>
          </p:cNvSpPr>
          <p:nvPr>
            <p:ph idx="1"/>
          </p:nvPr>
        </p:nvSpPr>
        <p:spPr/>
        <p:txBody>
          <a:bodyPr/>
          <a:lstStyle/>
          <a:p>
            <a:r>
              <a:rPr lang="en-US" dirty="0"/>
              <a:t>“ ‘I will break the gate-bar of Damascus, and cut off the inhabitants from the Valley of </a:t>
            </a:r>
            <a:r>
              <a:rPr lang="en-US" dirty="0" err="1"/>
              <a:t>Aven</a:t>
            </a:r>
            <a:r>
              <a:rPr lang="en-US" dirty="0"/>
              <a:t>, and him who holds the scepter from </a:t>
            </a:r>
            <a:r>
              <a:rPr lang="en-US" dirty="0" err="1"/>
              <a:t>Betheden</a:t>
            </a:r>
            <a:r>
              <a:rPr lang="en-US" dirty="0"/>
              <a:t>; and the people of Syria shall go into exile to </a:t>
            </a:r>
            <a:r>
              <a:rPr lang="en-US" dirty="0" err="1"/>
              <a:t>Kir</a:t>
            </a:r>
            <a:r>
              <a:rPr lang="en-US" dirty="0"/>
              <a:t>,’ says the LORD.”</a:t>
            </a:r>
          </a:p>
          <a:p>
            <a:endParaRPr lang="en-US" dirty="0"/>
          </a:p>
          <a:p>
            <a:pPr marL="0" indent="0">
              <a:buNone/>
            </a:pPr>
            <a:r>
              <a:rPr lang="en-US" dirty="0"/>
              <a:t>TLSB 1458: “gate-bar” kept secure the fortress gates of the city…if that goes, then overthrow is guaranteed. </a:t>
            </a:r>
          </a:p>
          <a:p>
            <a:pPr marL="0" indent="0">
              <a:buNone/>
            </a:pPr>
            <a:r>
              <a:rPr lang="en-US" dirty="0"/>
              <a:t>Damascus’ power will be cut off. The symbol of pride will be destroyed.</a:t>
            </a:r>
          </a:p>
          <a:p>
            <a:endParaRPr lang="en-US" dirty="0"/>
          </a:p>
        </p:txBody>
      </p:sp>
    </p:spTree>
    <p:extLst>
      <p:ext uri="{BB962C8B-B14F-4D97-AF65-F5344CB8AC3E}">
        <p14:creationId xmlns:p14="http://schemas.microsoft.com/office/powerpoint/2010/main" val="2872140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1:5</a:t>
            </a:r>
          </a:p>
        </p:txBody>
      </p:sp>
      <p:sp>
        <p:nvSpPr>
          <p:cNvPr id="3" name="Content Placeholder 2"/>
          <p:cNvSpPr>
            <a:spLocks noGrp="1"/>
          </p:cNvSpPr>
          <p:nvPr>
            <p:ph idx="1"/>
          </p:nvPr>
        </p:nvSpPr>
        <p:spPr/>
        <p:txBody>
          <a:bodyPr>
            <a:normAutofit lnSpcReduction="10000"/>
          </a:bodyPr>
          <a:lstStyle/>
          <a:p>
            <a:r>
              <a:rPr lang="en-US" dirty="0"/>
              <a:t>“Valley of </a:t>
            </a:r>
            <a:r>
              <a:rPr lang="en-US" dirty="0" err="1"/>
              <a:t>Aven</a:t>
            </a:r>
            <a:r>
              <a:rPr lang="en-US" dirty="0"/>
              <a:t>” = uncertain (TLSB 1458), but…</a:t>
            </a:r>
          </a:p>
          <a:p>
            <a:endParaRPr lang="en-US" dirty="0"/>
          </a:p>
          <a:p>
            <a:r>
              <a:rPr lang="en-US" dirty="0" err="1"/>
              <a:t>Keil</a:t>
            </a:r>
            <a:r>
              <a:rPr lang="en-US" dirty="0"/>
              <a:t> associates both the Valley of </a:t>
            </a:r>
            <a:r>
              <a:rPr lang="en-US" dirty="0" err="1"/>
              <a:t>Aven</a:t>
            </a:r>
            <a:r>
              <a:rPr lang="en-US" dirty="0"/>
              <a:t> AND </a:t>
            </a:r>
            <a:r>
              <a:rPr lang="en-US" dirty="0" err="1"/>
              <a:t>Betheden</a:t>
            </a:r>
            <a:r>
              <a:rPr lang="en-US" dirty="0"/>
              <a:t> to be the locations of royal palaces in Damascus.</a:t>
            </a:r>
          </a:p>
          <a:p>
            <a:endParaRPr lang="en-US" dirty="0"/>
          </a:p>
          <a:p>
            <a:r>
              <a:rPr lang="en-US" dirty="0"/>
              <a:t>This is a punctuation on God’s judgment on the source of man’s pride: the most powerful locations in Damascus; the most lavish of places; and the most prideful of people within Damascus. The cream of the crop of human accomplishment while rejecting the LORD.</a:t>
            </a:r>
          </a:p>
        </p:txBody>
      </p:sp>
    </p:spTree>
    <p:extLst>
      <p:ext uri="{BB962C8B-B14F-4D97-AF65-F5344CB8AC3E}">
        <p14:creationId xmlns:p14="http://schemas.microsoft.com/office/powerpoint/2010/main" val="3577640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1:5</a:t>
            </a:r>
          </a:p>
        </p:txBody>
      </p:sp>
      <p:sp>
        <p:nvSpPr>
          <p:cNvPr id="3" name="Content Placeholder 2"/>
          <p:cNvSpPr>
            <a:spLocks noGrp="1"/>
          </p:cNvSpPr>
          <p:nvPr>
            <p:ph idx="1"/>
          </p:nvPr>
        </p:nvSpPr>
        <p:spPr/>
        <p:txBody>
          <a:bodyPr/>
          <a:lstStyle/>
          <a:p>
            <a:pPr marL="0" indent="0">
              <a:buNone/>
            </a:pPr>
            <a:r>
              <a:rPr lang="en-US" dirty="0"/>
              <a:t>Application to us:</a:t>
            </a:r>
          </a:p>
          <a:p>
            <a:pPr marL="0" indent="0">
              <a:buNone/>
            </a:pPr>
            <a:endParaRPr lang="en-US" dirty="0"/>
          </a:p>
          <a:p>
            <a:pPr marL="0" indent="0">
              <a:buNone/>
            </a:pPr>
            <a:r>
              <a:rPr lang="en-US" dirty="0"/>
              <a:t>1</a:t>
            </a:r>
            <a:r>
              <a:rPr lang="en-US" baseline="30000" dirty="0"/>
              <a:t>st</a:t>
            </a:r>
            <a:r>
              <a:rPr lang="en-US" dirty="0"/>
              <a:t> John 1:15-17: “Do not love the world or the things in the world. If anyone loves the world, the love of the Father is not in him. For all that is in the world – the desires of the flesh and the desires of the eyes and pride in possessions – is not from the Father but is from the world. And the world is passing away along with its desires, but whoever does the will of God abides forever.”</a:t>
            </a:r>
          </a:p>
        </p:txBody>
      </p:sp>
    </p:spTree>
    <p:extLst>
      <p:ext uri="{BB962C8B-B14F-4D97-AF65-F5344CB8AC3E}">
        <p14:creationId xmlns:p14="http://schemas.microsoft.com/office/powerpoint/2010/main" val="73048819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150</TotalTime>
  <Words>2574</Words>
  <Application>Microsoft Office PowerPoint</Application>
  <PresentationFormat>Widescreen</PresentationFormat>
  <Paragraphs>146</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Gill Sans MT</vt:lpstr>
      <vt:lpstr>Gallery</vt:lpstr>
      <vt:lpstr>Amos Part 3</vt:lpstr>
      <vt:lpstr>Chapter 1, verse 4</vt:lpstr>
      <vt:lpstr>1:4</vt:lpstr>
      <vt:lpstr>1:4</vt:lpstr>
      <vt:lpstr>1:4</vt:lpstr>
      <vt:lpstr>1:4</vt:lpstr>
      <vt:lpstr>1:5</vt:lpstr>
      <vt:lpstr>1:5</vt:lpstr>
      <vt:lpstr>1:5</vt:lpstr>
      <vt:lpstr>1:5</vt:lpstr>
      <vt:lpstr>1:5</vt:lpstr>
      <vt:lpstr>1:5</vt:lpstr>
      <vt:lpstr>1:5</vt:lpstr>
      <vt:lpstr>1:5</vt:lpstr>
      <vt:lpstr>1:5</vt:lpstr>
      <vt:lpstr>1:5</vt:lpstr>
      <vt:lpstr>1:6</vt:lpstr>
      <vt:lpstr>1:6</vt:lpstr>
      <vt:lpstr>1:6</vt:lpstr>
      <vt:lpstr>1:6</vt:lpstr>
      <vt:lpstr>1:6</vt:lpstr>
      <vt:lpstr>1:6</vt:lpstr>
      <vt:lpstr>1:6</vt:lpstr>
      <vt:lpstr>1:6</vt:lpstr>
      <vt:lpstr>1:7</vt:lpstr>
      <vt:lpstr>1:7</vt:lpstr>
      <vt:lpstr>1:7</vt:lpstr>
      <vt:lpstr>1:8</vt:lpstr>
      <vt:lpstr>1:8</vt:lpstr>
      <vt:lpstr>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Amos Part 3</dc:title>
  <dc:creator>StPaulLC</dc:creator>
  <cp:lastModifiedBy>StPaulLC</cp:lastModifiedBy>
  <cp:revision>20</cp:revision>
  <dcterms:created xsi:type="dcterms:W3CDTF">2016-06-28T21:54:31Z</dcterms:created>
  <dcterms:modified xsi:type="dcterms:W3CDTF">2016-06-29T00:25:27Z</dcterms:modified>
</cp:coreProperties>
</file>