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448B07-2C06-4CF2-8E91-F7385E71E2CB}" type="datetimeFigureOut">
              <a:rPr lang="en-US" dirty="0"/>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1069D4-B020-4602-B87C-B094679675DF}" type="datetimeFigureOut">
              <a:rPr lang="en-US" dirty="0"/>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6C11EA-3D59-4DFE-9385-0A032B3191AF}" type="datetimeFigureOut">
              <a:rPr lang="en-US" dirty="0"/>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4936D4-0671-4B70-A95D-BFBC9A35DA5B}" type="datetimeFigureOut">
              <a:rPr lang="en-US" dirty="0"/>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DDD67DAC-232D-4042-B5C0-E64770A42A28}" type="datetimeFigureOut">
              <a:rPr lang="en-US" dirty="0"/>
              <a:t>7/12/2016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CECD2C-79BD-4B90-B3FA-E3B19B3FF97B}" type="datetimeFigureOut">
              <a:rPr lang="en-US" dirty="0"/>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E9FDB6-7A26-4DBB-9BB0-088C0534314D}" type="datetimeFigureOut">
              <a:rPr lang="en-US" dirty="0"/>
              <a:t>7/12/2016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E7C72F-E0F0-449A-A903-6D7865ED3EFA}" type="datetimeFigureOut">
              <a:rPr lang="en-US" dirty="0"/>
              <a:t>7/12/2016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1207D-C9F3-42EA-960B-DC9955B358C7}" type="datetimeFigureOut">
              <a:rPr lang="en-US" dirty="0"/>
              <a:t>7/12/2016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D8827A6-8947-4115-8D9E-E89B1EC0518D}" type="datetimeFigureOut">
              <a:rPr lang="en-US" dirty="0"/>
              <a:t>7/12/2016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460A6F-F31A-4CA3-B222-0B3C224FF998}" type="datetimeFigureOut">
              <a:rPr lang="en-US" dirty="0"/>
              <a:t>7/12/2016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48A1663-7765-4EF4-B97F-A02E70C6265E}" type="datetimeFigureOut">
              <a:rPr lang="en-US" dirty="0"/>
              <a:t>7/12/2016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Amos Part 4 (beginning at 1:9)</a:t>
            </a:r>
          </a:p>
        </p:txBody>
      </p:sp>
      <p:sp>
        <p:nvSpPr>
          <p:cNvPr id="3" name="Subtitle 2"/>
          <p:cNvSpPr>
            <a:spLocks noGrp="1"/>
          </p:cNvSpPr>
          <p:nvPr>
            <p:ph type="subTitle" idx="1"/>
          </p:nvPr>
        </p:nvSpPr>
        <p:spPr/>
        <p:txBody>
          <a:bodyPr>
            <a:normAutofit fontScale="92500" lnSpcReduction="20000"/>
          </a:bodyPr>
          <a:lstStyle/>
          <a:p>
            <a:r>
              <a:rPr lang="en-US" dirty="0"/>
              <a:t>Pastor Espinosa</a:t>
            </a:r>
          </a:p>
          <a:p>
            <a:r>
              <a:rPr lang="en-US" dirty="0"/>
              <a:t>Saint Paul’s Lutheran Church of Irvine</a:t>
            </a:r>
          </a:p>
          <a:p>
            <a:r>
              <a:rPr lang="en-US" dirty="0"/>
              <a:t>July 12</a:t>
            </a:r>
            <a:r>
              <a:rPr lang="en-US" baseline="30000" dirty="0"/>
              <a:t>th</a:t>
            </a:r>
            <a:r>
              <a:rPr lang="en-US" dirty="0"/>
              <a:t>, 2016</a:t>
            </a:r>
          </a:p>
        </p:txBody>
      </p:sp>
    </p:spTree>
    <p:extLst>
      <p:ext uri="{BB962C8B-B14F-4D97-AF65-F5344CB8AC3E}">
        <p14:creationId xmlns:p14="http://schemas.microsoft.com/office/powerpoint/2010/main" val="1231554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1:10</a:t>
            </a:r>
          </a:p>
        </p:txBody>
      </p:sp>
      <p:sp>
        <p:nvSpPr>
          <p:cNvPr id="3" name="Content Placeholder 2"/>
          <p:cNvSpPr>
            <a:spLocks noGrp="1"/>
          </p:cNvSpPr>
          <p:nvPr>
            <p:ph idx="1"/>
          </p:nvPr>
        </p:nvSpPr>
        <p:spPr/>
        <p:txBody>
          <a:bodyPr/>
          <a:lstStyle/>
          <a:p>
            <a:r>
              <a:rPr lang="en-US" dirty="0"/>
              <a:t>Ezekiel 27:3</a:t>
            </a:r>
          </a:p>
          <a:p>
            <a:endParaRPr lang="en-US" dirty="0"/>
          </a:p>
          <a:p>
            <a:pPr marL="0" indent="0">
              <a:buNone/>
            </a:pPr>
            <a:r>
              <a:rPr lang="en-US" dirty="0"/>
              <a:t>Verse 3: “O </a:t>
            </a:r>
            <a:r>
              <a:rPr lang="en-US" dirty="0" err="1"/>
              <a:t>Tyre</a:t>
            </a:r>
            <a:r>
              <a:rPr lang="en-US" dirty="0"/>
              <a:t>, you have said, ‘I am perfect in beauty.’”</a:t>
            </a:r>
          </a:p>
          <a:p>
            <a:pPr marL="0" indent="0">
              <a:buNone/>
            </a:pPr>
            <a:endParaRPr lang="en-US" dirty="0"/>
          </a:p>
          <a:p>
            <a:pPr marL="0" indent="0">
              <a:buNone/>
            </a:pPr>
            <a:r>
              <a:rPr lang="en-US" dirty="0"/>
              <a:t>-- This is the epitome of Satan: utter self-”love”</a:t>
            </a:r>
          </a:p>
          <a:p>
            <a:pPr marL="0" indent="0">
              <a:buNone/>
            </a:pPr>
            <a:endParaRPr lang="en-US" dirty="0"/>
          </a:p>
          <a:p>
            <a:pPr marL="0" indent="0">
              <a:buNone/>
            </a:pPr>
            <a:r>
              <a:rPr lang="en-US" dirty="0"/>
              <a:t>-- The Lord, however, is the epitome of sacrificial love</a:t>
            </a:r>
          </a:p>
          <a:p>
            <a:pPr marL="0" indent="0">
              <a:buNone/>
            </a:pPr>
            <a:endParaRPr lang="en-US" dirty="0"/>
          </a:p>
          <a:p>
            <a:pPr marL="0" indent="0">
              <a:buNone/>
            </a:pPr>
            <a:r>
              <a:rPr lang="en-US" dirty="0"/>
              <a:t>-- diametric opposites</a:t>
            </a:r>
          </a:p>
        </p:txBody>
      </p:sp>
    </p:spTree>
    <p:extLst>
      <p:ext uri="{BB962C8B-B14F-4D97-AF65-F5344CB8AC3E}">
        <p14:creationId xmlns:p14="http://schemas.microsoft.com/office/powerpoint/2010/main" val="133999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1:10</a:t>
            </a:r>
          </a:p>
        </p:txBody>
      </p:sp>
      <p:sp>
        <p:nvSpPr>
          <p:cNvPr id="3" name="Content Placeholder 2"/>
          <p:cNvSpPr>
            <a:spLocks noGrp="1"/>
          </p:cNvSpPr>
          <p:nvPr>
            <p:ph idx="1"/>
          </p:nvPr>
        </p:nvSpPr>
        <p:spPr/>
        <p:txBody>
          <a:bodyPr/>
          <a:lstStyle/>
          <a:p>
            <a:r>
              <a:rPr lang="en-US" dirty="0"/>
              <a:t>But think about the modern-day symptoms in our culture that follow this.</a:t>
            </a:r>
          </a:p>
          <a:p>
            <a:endParaRPr lang="en-US" dirty="0"/>
          </a:p>
          <a:p>
            <a:r>
              <a:rPr lang="en-US" dirty="0"/>
              <a:t>How much is designed for self-aggrandizement? </a:t>
            </a:r>
          </a:p>
          <a:p>
            <a:endParaRPr lang="en-US" dirty="0"/>
          </a:p>
          <a:p>
            <a:r>
              <a:rPr lang="en-US" dirty="0"/>
              <a:t>As good Lutheran Christians we know the blessings which flow from the civil realm (including for example technology), but where the Lord provides a good gift, the evil one tries to contaminate that good gift.</a:t>
            </a:r>
          </a:p>
          <a:p>
            <a:endParaRPr lang="en-US" dirty="0"/>
          </a:p>
          <a:p>
            <a:r>
              <a:rPr lang="en-US" dirty="0"/>
              <a:t>What elements of our current culture encourage self-love?</a:t>
            </a:r>
          </a:p>
        </p:txBody>
      </p:sp>
    </p:spTree>
    <p:extLst>
      <p:ext uri="{BB962C8B-B14F-4D97-AF65-F5344CB8AC3E}">
        <p14:creationId xmlns:p14="http://schemas.microsoft.com/office/powerpoint/2010/main" val="2882851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a:t>
            </a:r>
          </a:p>
        </p:txBody>
      </p:sp>
      <p:sp>
        <p:nvSpPr>
          <p:cNvPr id="3" name="Content Placeholder 2"/>
          <p:cNvSpPr>
            <a:spLocks noGrp="1"/>
          </p:cNvSpPr>
          <p:nvPr>
            <p:ph idx="1"/>
          </p:nvPr>
        </p:nvSpPr>
        <p:spPr/>
        <p:txBody>
          <a:bodyPr/>
          <a:lstStyle/>
          <a:p>
            <a:r>
              <a:rPr lang="en-US" dirty="0"/>
              <a:t>“Thus says the Lord: ‘For three transgressions of Edom, and for four, I will not revoke the punishment, because he pursued his brother with the sword and cast off all pity, and his anger tore perpetually, and he kept his wrath forever.’”</a:t>
            </a:r>
          </a:p>
          <a:p>
            <a:endParaRPr lang="en-US" dirty="0"/>
          </a:p>
          <a:p>
            <a:r>
              <a:rPr lang="en-US" dirty="0"/>
              <a:t>Why would Edom be considered Israel’s brother? The </a:t>
            </a:r>
            <a:r>
              <a:rPr lang="en-US" dirty="0" err="1"/>
              <a:t>Edomites</a:t>
            </a:r>
            <a:r>
              <a:rPr lang="en-US" dirty="0"/>
              <a:t> descended from Esau (Esau was Abraham’s son, Jacob’s brother; Jacob would later be renamed Israel, you recall the story). Anyway, having descended from Esau, the </a:t>
            </a:r>
            <a:r>
              <a:rPr lang="en-US" dirty="0" err="1"/>
              <a:t>Edomites</a:t>
            </a:r>
            <a:r>
              <a:rPr lang="en-US" dirty="0"/>
              <a:t> were therefore from Abraham.</a:t>
            </a:r>
          </a:p>
          <a:p>
            <a:endParaRPr lang="en-US" dirty="0"/>
          </a:p>
          <a:p>
            <a:r>
              <a:rPr lang="en-US" dirty="0"/>
              <a:t>This is why the Lord described their sin as sinning against “brother”. This makes their sin all the more terrible.</a:t>
            </a:r>
          </a:p>
        </p:txBody>
      </p:sp>
    </p:spTree>
    <p:extLst>
      <p:ext uri="{BB962C8B-B14F-4D97-AF65-F5344CB8AC3E}">
        <p14:creationId xmlns:p14="http://schemas.microsoft.com/office/powerpoint/2010/main" val="31314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a:t>
            </a:r>
          </a:p>
        </p:txBody>
      </p:sp>
      <p:sp>
        <p:nvSpPr>
          <p:cNvPr id="3" name="Content Placeholder 2"/>
          <p:cNvSpPr>
            <a:spLocks noGrp="1"/>
          </p:cNvSpPr>
          <p:nvPr>
            <p:ph idx="1"/>
          </p:nvPr>
        </p:nvSpPr>
        <p:spPr/>
        <p:txBody>
          <a:bodyPr/>
          <a:lstStyle/>
          <a:p>
            <a:r>
              <a:rPr lang="en-US" dirty="0"/>
              <a:t>Casting off all pity “through brutal treatment and murder of Israelite women.” (TLSB 1459)</a:t>
            </a:r>
          </a:p>
          <a:p>
            <a:endParaRPr lang="en-US" dirty="0"/>
          </a:p>
          <a:p>
            <a:r>
              <a:rPr lang="en-US" dirty="0"/>
              <a:t>Anger tore = the picture of a ravenous beast attacking Israel in a vicious way.</a:t>
            </a:r>
          </a:p>
          <a:p>
            <a:endParaRPr lang="en-US" dirty="0"/>
          </a:p>
          <a:p>
            <a:r>
              <a:rPr lang="en-US" dirty="0"/>
              <a:t>Wrath forever = Edom would never stop their terrible persecution against Israel.</a:t>
            </a:r>
          </a:p>
        </p:txBody>
      </p:sp>
    </p:spTree>
    <p:extLst>
      <p:ext uri="{BB962C8B-B14F-4D97-AF65-F5344CB8AC3E}">
        <p14:creationId xmlns:p14="http://schemas.microsoft.com/office/powerpoint/2010/main" val="292217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a:t>
            </a:r>
          </a:p>
        </p:txBody>
      </p:sp>
      <p:sp>
        <p:nvSpPr>
          <p:cNvPr id="3" name="Content Placeholder 2"/>
          <p:cNvSpPr>
            <a:spLocks noGrp="1"/>
          </p:cNvSpPr>
          <p:nvPr>
            <p:ph idx="1"/>
          </p:nvPr>
        </p:nvSpPr>
        <p:spPr/>
        <p:txBody>
          <a:bodyPr>
            <a:normAutofit fontScale="92500" lnSpcReduction="10000"/>
          </a:bodyPr>
          <a:lstStyle/>
          <a:p>
            <a:r>
              <a:rPr lang="en-US" dirty="0" err="1"/>
              <a:t>Laetsch’s</a:t>
            </a:r>
            <a:r>
              <a:rPr lang="en-US" dirty="0"/>
              <a:t> commentary here: “Family feuds are often the most irremediable quarrels; the closer the bonds of relationship, the fiercer is the hatred and implacable enmity, once the bonds are severed. Edom, the brother nation of Israel, because the relentless enemy of Israel, stifling his pity, killing his tender feelings in order to kill his hated brother.” (142-143)</a:t>
            </a:r>
          </a:p>
          <a:p>
            <a:endParaRPr lang="en-US" dirty="0"/>
          </a:p>
          <a:p>
            <a:r>
              <a:rPr lang="en-US" dirty="0"/>
              <a:t>Application: How true. </a:t>
            </a:r>
            <a:r>
              <a:rPr lang="en-US" dirty="0" err="1"/>
              <a:t>Laetsch</a:t>
            </a:r>
            <a:r>
              <a:rPr lang="en-US" dirty="0"/>
              <a:t> was not being creative, but biblical:</a:t>
            </a:r>
          </a:p>
          <a:p>
            <a:pPr marL="0" indent="0">
              <a:buNone/>
            </a:pPr>
            <a:r>
              <a:rPr lang="en-US" dirty="0"/>
              <a:t>-- Jesus: “Do not think that I have come to bring peace to the earth. For I have come to set a man against his father, and a daughter against her mother, and a daughter-in-law against her mother-in-law. And a person’s enemies will be those of his own household.” (Matthew 10:34-36)</a:t>
            </a:r>
          </a:p>
          <a:p>
            <a:pPr marL="0" indent="0">
              <a:buNone/>
            </a:pPr>
            <a:r>
              <a:rPr lang="en-US" dirty="0"/>
              <a:t>-- Jesus: “You will be delivered up even by parents and brothers and relatives and friends, and some of you they will put to death. You will be hated by all for my name’s sake.” (Luke 21:16-17)</a:t>
            </a:r>
          </a:p>
        </p:txBody>
      </p:sp>
    </p:spTree>
    <p:extLst>
      <p:ext uri="{BB962C8B-B14F-4D97-AF65-F5344CB8AC3E}">
        <p14:creationId xmlns:p14="http://schemas.microsoft.com/office/powerpoint/2010/main" val="2335738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1:12</a:t>
            </a:r>
          </a:p>
        </p:txBody>
      </p:sp>
      <p:sp>
        <p:nvSpPr>
          <p:cNvPr id="3" name="Content Placeholder 2"/>
          <p:cNvSpPr>
            <a:spLocks noGrp="1"/>
          </p:cNvSpPr>
          <p:nvPr>
            <p:ph idx="1"/>
          </p:nvPr>
        </p:nvSpPr>
        <p:spPr/>
        <p:txBody>
          <a:bodyPr/>
          <a:lstStyle/>
          <a:p>
            <a:r>
              <a:rPr lang="en-US" dirty="0"/>
              <a:t>“So I will send a fire upon </a:t>
            </a:r>
            <a:r>
              <a:rPr lang="en-US" dirty="0" err="1"/>
              <a:t>Teman</a:t>
            </a:r>
            <a:r>
              <a:rPr lang="en-US" dirty="0"/>
              <a:t>, and it shall devour the strongholds of </a:t>
            </a:r>
            <a:r>
              <a:rPr lang="en-US" dirty="0" err="1"/>
              <a:t>Bozrah</a:t>
            </a:r>
            <a:r>
              <a:rPr lang="en-US" dirty="0"/>
              <a:t>.”</a:t>
            </a:r>
          </a:p>
          <a:p>
            <a:endParaRPr lang="en-US" dirty="0"/>
          </a:p>
          <a:p>
            <a:pPr marL="0" indent="0">
              <a:buNone/>
            </a:pPr>
            <a:r>
              <a:rPr lang="en-US" dirty="0"/>
              <a:t>-- Once again “fire” as clear pouring out of judgment.</a:t>
            </a:r>
          </a:p>
          <a:p>
            <a:pPr marL="0" indent="0">
              <a:buNone/>
            </a:pPr>
            <a:endParaRPr lang="en-US" dirty="0"/>
          </a:p>
          <a:p>
            <a:pPr marL="0" indent="0">
              <a:buNone/>
            </a:pPr>
            <a:r>
              <a:rPr lang="en-US" dirty="0"/>
              <a:t>-- Interesting that it falls upon sin – which destroys – that is, fire is a destroyer of the destroyer.</a:t>
            </a:r>
          </a:p>
          <a:p>
            <a:pPr marL="0" indent="0">
              <a:buNone/>
            </a:pPr>
            <a:endParaRPr lang="en-US" dirty="0"/>
          </a:p>
          <a:p>
            <a:pPr marL="0" indent="0">
              <a:buNone/>
            </a:pPr>
            <a:r>
              <a:rPr lang="en-US" dirty="0"/>
              <a:t>-- Though we recall that when it comes to eternal reprobation that it does not imply annihilation.</a:t>
            </a:r>
          </a:p>
        </p:txBody>
      </p:sp>
    </p:spTree>
    <p:extLst>
      <p:ext uri="{BB962C8B-B14F-4D97-AF65-F5344CB8AC3E}">
        <p14:creationId xmlns:p14="http://schemas.microsoft.com/office/powerpoint/2010/main" val="3115633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1:12</a:t>
            </a:r>
          </a:p>
        </p:txBody>
      </p:sp>
      <p:sp>
        <p:nvSpPr>
          <p:cNvPr id="3" name="Content Placeholder 2"/>
          <p:cNvSpPr>
            <a:spLocks noGrp="1"/>
          </p:cNvSpPr>
          <p:nvPr>
            <p:ph idx="1"/>
          </p:nvPr>
        </p:nvSpPr>
        <p:spPr/>
        <p:txBody>
          <a:bodyPr>
            <a:normAutofit fontScale="92500" lnSpcReduction="20000"/>
          </a:bodyPr>
          <a:lstStyle/>
          <a:p>
            <a:r>
              <a:rPr lang="en-US" dirty="0"/>
              <a:t>“</a:t>
            </a:r>
            <a:r>
              <a:rPr lang="en-US" dirty="0" err="1"/>
              <a:t>Teman</a:t>
            </a:r>
            <a:r>
              <a:rPr lang="en-US" dirty="0"/>
              <a:t>” = Edomite territory, south of Salt Sea.</a:t>
            </a:r>
          </a:p>
          <a:p>
            <a:endParaRPr lang="en-US" dirty="0"/>
          </a:p>
          <a:p>
            <a:r>
              <a:rPr lang="en-US" dirty="0"/>
              <a:t> “</a:t>
            </a:r>
            <a:r>
              <a:rPr lang="en-US" dirty="0" err="1"/>
              <a:t>Bozrah</a:t>
            </a:r>
            <a:r>
              <a:rPr lang="en-US" dirty="0"/>
              <a:t>” = Edom’s northernmost territory.</a:t>
            </a:r>
          </a:p>
          <a:p>
            <a:endParaRPr lang="en-US" dirty="0"/>
          </a:p>
          <a:p>
            <a:r>
              <a:rPr lang="en-US" dirty="0"/>
              <a:t>By covering this ground in Edom, Amos is predicting judgment upon all of Edom.</a:t>
            </a:r>
          </a:p>
          <a:p>
            <a:endParaRPr lang="en-US" dirty="0"/>
          </a:p>
          <a:p>
            <a:r>
              <a:rPr lang="en-US" dirty="0" err="1"/>
              <a:t>Laetsch</a:t>
            </a:r>
            <a:r>
              <a:rPr lang="en-US" dirty="0"/>
              <a:t> 194: “Edom’s two chief cities were </a:t>
            </a:r>
            <a:r>
              <a:rPr lang="en-US" dirty="0" err="1"/>
              <a:t>Bozrah</a:t>
            </a:r>
            <a:r>
              <a:rPr lang="en-US" dirty="0"/>
              <a:t> and </a:t>
            </a:r>
            <a:r>
              <a:rPr lang="en-US" dirty="0" err="1"/>
              <a:t>Teman</a:t>
            </a:r>
            <a:r>
              <a:rPr lang="en-US" dirty="0"/>
              <a:t>: </a:t>
            </a:r>
            <a:r>
              <a:rPr lang="en-US" dirty="0" err="1"/>
              <a:t>Bozrah</a:t>
            </a:r>
            <a:r>
              <a:rPr lang="en-US" dirty="0"/>
              <a:t> in the north was an almost impregnable fortress; </a:t>
            </a:r>
            <a:r>
              <a:rPr lang="en-US" dirty="0" err="1"/>
              <a:t>Teman</a:t>
            </a:r>
            <a:r>
              <a:rPr lang="en-US" dirty="0"/>
              <a:t>…in the southern part, was protected by the mighty fortress of Petra [biblical name “</a:t>
            </a:r>
            <a:r>
              <a:rPr lang="en-US" dirty="0" err="1"/>
              <a:t>Sila</a:t>
            </a:r>
            <a:r>
              <a:rPr lang="en-US" dirty="0"/>
              <a:t>” = Isaiah 16:1 &amp; 2</a:t>
            </a:r>
            <a:r>
              <a:rPr lang="en-US" baseline="30000" dirty="0"/>
              <a:t>nd</a:t>
            </a:r>
            <a:r>
              <a:rPr lang="en-US" dirty="0"/>
              <a:t> Kings 14:7, both mean “rock”, about 50 miles south of the Dead Sea]…Edom was…enemy of Israel…proud, vengeful, cruel.”</a:t>
            </a:r>
          </a:p>
          <a:p>
            <a:r>
              <a:rPr lang="en-US" dirty="0"/>
              <a:t>196: “The </a:t>
            </a:r>
            <a:r>
              <a:rPr lang="en-US" dirty="0" err="1"/>
              <a:t>Edomites</a:t>
            </a:r>
            <a:r>
              <a:rPr lang="en-US" dirty="0"/>
              <a:t> have brought divine judgment upon themselves by their overweening pride…”</a:t>
            </a:r>
          </a:p>
        </p:txBody>
      </p:sp>
    </p:spTree>
    <p:extLst>
      <p:ext uri="{BB962C8B-B14F-4D97-AF65-F5344CB8AC3E}">
        <p14:creationId xmlns:p14="http://schemas.microsoft.com/office/powerpoint/2010/main" val="3707159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1:13</a:t>
            </a:r>
          </a:p>
        </p:txBody>
      </p:sp>
      <p:sp>
        <p:nvSpPr>
          <p:cNvPr id="3" name="Content Placeholder 2"/>
          <p:cNvSpPr>
            <a:spLocks noGrp="1"/>
          </p:cNvSpPr>
          <p:nvPr>
            <p:ph idx="1"/>
          </p:nvPr>
        </p:nvSpPr>
        <p:spPr/>
        <p:txBody>
          <a:bodyPr>
            <a:normAutofit lnSpcReduction="10000"/>
          </a:bodyPr>
          <a:lstStyle/>
          <a:p>
            <a:r>
              <a:rPr lang="en-US" dirty="0"/>
              <a:t>“Thus says the Lord: ‘For three transgressions of the Ammonites, and for four, I will not revoke the punishment, because they have ripped open pregnant women in Gilead, that they might enlarge their border.”</a:t>
            </a:r>
          </a:p>
          <a:p>
            <a:endParaRPr lang="en-US" dirty="0"/>
          </a:p>
          <a:p>
            <a:r>
              <a:rPr lang="en-US" dirty="0"/>
              <a:t>-- Ammonites = people east of the Jordan.</a:t>
            </a:r>
          </a:p>
          <a:p>
            <a:endParaRPr lang="en-US" dirty="0"/>
          </a:p>
          <a:p>
            <a:r>
              <a:rPr lang="en-US" dirty="0"/>
              <a:t>-- Note that as of now, we have scanned Palestine from the north, to the west, to the south, and now to the east. Judgment is occurring upon all the powers surrounding God’s people.</a:t>
            </a:r>
          </a:p>
          <a:p>
            <a:pPr marL="0" indent="0">
              <a:buNone/>
            </a:pPr>
            <a:endParaRPr lang="en-US" dirty="0"/>
          </a:p>
          <a:p>
            <a:r>
              <a:rPr lang="en-US" dirty="0"/>
              <a:t>-- “Gilead” = northeast of Jerusalem and part of the Northern Kingdom. That is, where God’s people lived.</a:t>
            </a:r>
          </a:p>
        </p:txBody>
      </p:sp>
    </p:spTree>
    <p:extLst>
      <p:ext uri="{BB962C8B-B14F-4D97-AF65-F5344CB8AC3E}">
        <p14:creationId xmlns:p14="http://schemas.microsoft.com/office/powerpoint/2010/main" val="863222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1:13</a:t>
            </a:r>
          </a:p>
        </p:txBody>
      </p:sp>
      <p:sp>
        <p:nvSpPr>
          <p:cNvPr id="3" name="Content Placeholder 2"/>
          <p:cNvSpPr>
            <a:spLocks noGrp="1"/>
          </p:cNvSpPr>
          <p:nvPr>
            <p:ph idx="1"/>
          </p:nvPr>
        </p:nvSpPr>
        <p:spPr/>
        <p:txBody>
          <a:bodyPr/>
          <a:lstStyle/>
          <a:p>
            <a:r>
              <a:rPr lang="en-US" dirty="0"/>
              <a:t>The Ammonites were descendants of Lot, Abraham’s nephew (Gen. 19:30-38), </a:t>
            </a:r>
            <a:r>
              <a:rPr lang="en-US" dirty="0" err="1"/>
              <a:t>seminomatic</a:t>
            </a:r>
            <a:r>
              <a:rPr lang="en-US" dirty="0"/>
              <a:t> in the low hills east of Gilead. </a:t>
            </a:r>
          </a:p>
          <a:p>
            <a:endParaRPr lang="en-US" dirty="0"/>
          </a:p>
          <a:p>
            <a:r>
              <a:rPr lang="en-US" dirty="0"/>
              <a:t>May have been allies with Syria. 2 Kings 8:12: Elisha says to the Syrian King’s court official (later to be king): “…I know the evil that you will do to the people of Israel. You will set on fire their fortresses, and you will kill their young men with the sword and dash in pieces their little ones and rip open their pregnant women.”</a:t>
            </a:r>
          </a:p>
          <a:p>
            <a:endParaRPr lang="en-US" dirty="0"/>
          </a:p>
          <a:p>
            <a:endParaRPr lang="en-US" dirty="0"/>
          </a:p>
        </p:txBody>
      </p:sp>
    </p:spTree>
    <p:extLst>
      <p:ext uri="{BB962C8B-B14F-4D97-AF65-F5344CB8AC3E}">
        <p14:creationId xmlns:p14="http://schemas.microsoft.com/office/powerpoint/2010/main" val="1407307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1:13</a:t>
            </a:r>
          </a:p>
        </p:txBody>
      </p:sp>
      <p:sp>
        <p:nvSpPr>
          <p:cNvPr id="3" name="Content Placeholder 2"/>
          <p:cNvSpPr>
            <a:spLocks noGrp="1"/>
          </p:cNvSpPr>
          <p:nvPr>
            <p:ph idx="1"/>
          </p:nvPr>
        </p:nvSpPr>
        <p:spPr/>
        <p:txBody>
          <a:bodyPr>
            <a:normAutofit lnSpcReduction="10000"/>
          </a:bodyPr>
          <a:lstStyle/>
          <a:p>
            <a:r>
              <a:rPr lang="en-US" dirty="0"/>
              <a:t>Gregory the Great (speaks of Gilead as a Type of the Church and Heretics): “The [false teachers] are also to be admonished to consider well, how sacred Scripture is set up as a kind of lantern for us in the night of this life. When the words are not rightly understood, darkness is the result…Therefore, it is well said by the prophets, ‘[The heretics] have ripped up the women with child of Gilead to enlarge their border.’ Now Gilead is interpreted as meaning ‘a heap of testimony.’ Since the whole congregation of the church together serves by its confession of it, as a witness to the truth, the church is not ineptly expressed as Gilead, for it witnesses to all truth concerning God by the mouth of all the faithful. But souls are said to be with child when they conceive an understanding of the Word by divine love, so that when they come to full term, they will bring forth the understanding conceived by them in showing forth their deeds. Again, ‘to enlarge the border’ is to extend one’s own reputation. Thus ‘they ripped up the women with child of Gilead to extend their border’ – that is to say, heretics by their perverse preaching slay the minds of the faithful who have already conceived some measure of the understanding [of God’s Word].” (ACC Old Testament XIV, 86)</a:t>
            </a:r>
          </a:p>
        </p:txBody>
      </p:sp>
    </p:spTree>
    <p:extLst>
      <p:ext uri="{BB962C8B-B14F-4D97-AF65-F5344CB8AC3E}">
        <p14:creationId xmlns:p14="http://schemas.microsoft.com/office/powerpoint/2010/main" val="173105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a:t>
            </a:r>
          </a:p>
        </p:txBody>
      </p:sp>
      <p:sp>
        <p:nvSpPr>
          <p:cNvPr id="3" name="Content Placeholder 2"/>
          <p:cNvSpPr>
            <a:spLocks noGrp="1"/>
          </p:cNvSpPr>
          <p:nvPr>
            <p:ph idx="1"/>
          </p:nvPr>
        </p:nvSpPr>
        <p:spPr/>
        <p:txBody>
          <a:bodyPr/>
          <a:lstStyle/>
          <a:p>
            <a:r>
              <a:rPr lang="en-US" dirty="0"/>
              <a:t>“Thus says the LORD: ‘For three transgressions of </a:t>
            </a:r>
            <a:r>
              <a:rPr lang="en-US" dirty="0" err="1"/>
              <a:t>Tyre</a:t>
            </a:r>
            <a:r>
              <a:rPr lang="en-US" dirty="0"/>
              <a:t>, and for four, I will not revoke the punishment, because they delivered up a whole people to Edom, and did not remember the covenant of brotherhood.”</a:t>
            </a:r>
          </a:p>
          <a:p>
            <a:endParaRPr lang="en-US" dirty="0"/>
          </a:p>
          <a:p>
            <a:pPr marL="0" indent="0">
              <a:buNone/>
            </a:pPr>
            <a:r>
              <a:rPr lang="en-US" dirty="0"/>
              <a:t>1. “three…four”: remember the significance of the numbers pointing to escalating sin that has already reached the level of what would otherwise represent a hardness and definite unrepentance. While we are to never give up on unbelievers, the LORD has the obvious advantage of knowing hearts </a:t>
            </a:r>
            <a:r>
              <a:rPr lang="en-US" i="1" dirty="0"/>
              <a:t>and </a:t>
            </a:r>
            <a:r>
              <a:rPr lang="en-US" dirty="0"/>
              <a:t>the future.</a:t>
            </a:r>
          </a:p>
          <a:p>
            <a:pPr marL="0" indent="0">
              <a:buNone/>
            </a:pPr>
            <a:endParaRPr lang="en-US" dirty="0"/>
          </a:p>
          <a:p>
            <a:pPr marL="0" indent="0">
              <a:buNone/>
            </a:pPr>
            <a:r>
              <a:rPr lang="en-US" dirty="0"/>
              <a:t>2. </a:t>
            </a:r>
            <a:r>
              <a:rPr lang="en-US" dirty="0" err="1"/>
              <a:t>Tyre</a:t>
            </a:r>
            <a:r>
              <a:rPr lang="en-US" dirty="0"/>
              <a:t>: Port city northwest of Israel; important city-state in Phoenicia. Think of Sea of Galilee and move north and then west to coast in-between Sea of Galilee the northern border of Israel. </a:t>
            </a:r>
          </a:p>
        </p:txBody>
      </p:sp>
    </p:spTree>
    <p:extLst>
      <p:ext uri="{BB962C8B-B14F-4D97-AF65-F5344CB8AC3E}">
        <p14:creationId xmlns:p14="http://schemas.microsoft.com/office/powerpoint/2010/main" val="3256016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1:13</a:t>
            </a:r>
          </a:p>
        </p:txBody>
      </p:sp>
      <p:sp>
        <p:nvSpPr>
          <p:cNvPr id="3" name="Content Placeholder 2"/>
          <p:cNvSpPr>
            <a:spLocks noGrp="1"/>
          </p:cNvSpPr>
          <p:nvPr>
            <p:ph idx="1"/>
          </p:nvPr>
        </p:nvSpPr>
        <p:spPr/>
        <p:txBody>
          <a:bodyPr/>
          <a:lstStyle/>
          <a:p>
            <a:r>
              <a:rPr lang="en-US" dirty="0"/>
              <a:t>This is an example of some of the allegorical interpretation. The meaning of “Gilead” relates to a witness. So here is the occasion for Gregory’s allegory. His application is much appreciated though. The evil one seeks to destroy the faithful witness of God’s people.</a:t>
            </a:r>
          </a:p>
          <a:p>
            <a:endParaRPr lang="en-US" dirty="0"/>
          </a:p>
          <a:p>
            <a:r>
              <a:rPr lang="en-US" dirty="0"/>
              <a:t>Gregory’s elaboration then moves to what is conceived. This is not a bad correspondence. Scripture does speak of the Word of Christ in us.</a:t>
            </a:r>
          </a:p>
          <a:p>
            <a:endParaRPr lang="en-US" dirty="0"/>
          </a:p>
          <a:p>
            <a:r>
              <a:rPr lang="en-US" dirty="0"/>
              <a:t>Application to present time is evident (I think): evil seeks to rip out the Word from us. Discuss.</a:t>
            </a:r>
          </a:p>
        </p:txBody>
      </p:sp>
    </p:spTree>
    <p:extLst>
      <p:ext uri="{BB962C8B-B14F-4D97-AF65-F5344CB8AC3E}">
        <p14:creationId xmlns:p14="http://schemas.microsoft.com/office/powerpoint/2010/main" val="3878426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1:14-15</a:t>
            </a:r>
          </a:p>
        </p:txBody>
      </p:sp>
      <p:sp>
        <p:nvSpPr>
          <p:cNvPr id="3" name="Content Placeholder 2"/>
          <p:cNvSpPr>
            <a:spLocks noGrp="1"/>
          </p:cNvSpPr>
          <p:nvPr>
            <p:ph idx="1"/>
          </p:nvPr>
        </p:nvSpPr>
        <p:spPr/>
        <p:txBody>
          <a:bodyPr/>
          <a:lstStyle/>
          <a:p>
            <a:r>
              <a:rPr lang="en-US" dirty="0"/>
              <a:t>“So I will kindle a fire in the wall of </a:t>
            </a:r>
            <a:r>
              <a:rPr lang="en-US" dirty="0" err="1"/>
              <a:t>Rabbah</a:t>
            </a:r>
            <a:r>
              <a:rPr lang="en-US" dirty="0"/>
              <a:t>, and it shall devour her strongholds, with shouting on the day of battle, with a tempest in the day of the whirlwind; and their king shall go into exile, he and his princes together,” says the Lord.</a:t>
            </a:r>
          </a:p>
          <a:p>
            <a:endParaRPr lang="en-US" dirty="0"/>
          </a:p>
          <a:p>
            <a:r>
              <a:rPr lang="en-US" dirty="0"/>
              <a:t>-- “</a:t>
            </a:r>
            <a:r>
              <a:rPr lang="en-US" dirty="0" err="1"/>
              <a:t>Rabbah</a:t>
            </a:r>
            <a:r>
              <a:rPr lang="en-US" dirty="0"/>
              <a:t>” was the Ammonites capital city and it means “great”…and a great irony indeed: that which is great in the eyes of men comes to destruction. “Tempest” and “whirlwind” describe judgment through a storm, however, this “storm” is a war-storm of an enemy. Consistent is verse 15 as the king and princes are put into exile. Complete defeat of Israel’s enemy once again.</a:t>
            </a:r>
          </a:p>
        </p:txBody>
      </p:sp>
    </p:spTree>
    <p:extLst>
      <p:ext uri="{BB962C8B-B14F-4D97-AF65-F5344CB8AC3E}">
        <p14:creationId xmlns:p14="http://schemas.microsoft.com/office/powerpoint/2010/main" val="184481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a:t>
            </a:r>
          </a:p>
        </p:txBody>
      </p:sp>
      <p:sp>
        <p:nvSpPr>
          <p:cNvPr id="3" name="Content Placeholder 2"/>
          <p:cNvSpPr>
            <a:spLocks noGrp="1"/>
          </p:cNvSpPr>
          <p:nvPr>
            <p:ph idx="1"/>
          </p:nvPr>
        </p:nvSpPr>
        <p:spPr/>
        <p:txBody>
          <a:bodyPr>
            <a:normAutofit/>
          </a:bodyPr>
          <a:lstStyle/>
          <a:p>
            <a:r>
              <a:rPr lang="en-US" dirty="0"/>
              <a:t>According to TLSB 1459, </a:t>
            </a:r>
            <a:r>
              <a:rPr lang="en-US" dirty="0" err="1"/>
              <a:t>Tyre</a:t>
            </a:r>
            <a:r>
              <a:rPr lang="en-US" dirty="0"/>
              <a:t> was known for her slave trade. When the northern tribes fell to Assyria in 722 B.C., they sold Israelites slaves to Edom (recall from last time, Edom was a kingdom south of Judah.</a:t>
            </a:r>
          </a:p>
          <a:p>
            <a:endParaRPr lang="en-US" dirty="0"/>
          </a:p>
          <a:p>
            <a:r>
              <a:rPr lang="en-US" dirty="0"/>
              <a:t>That is, </a:t>
            </a:r>
            <a:r>
              <a:rPr lang="en-US" dirty="0" err="1"/>
              <a:t>Tyre</a:t>
            </a:r>
            <a:r>
              <a:rPr lang="en-US" dirty="0"/>
              <a:t> harshly treated God’s people.</a:t>
            </a:r>
          </a:p>
          <a:p>
            <a:endParaRPr lang="en-US" dirty="0"/>
          </a:p>
          <a:p>
            <a:r>
              <a:rPr lang="en-US" dirty="0"/>
              <a:t>What makes </a:t>
            </a:r>
            <a:r>
              <a:rPr lang="en-US" dirty="0" err="1"/>
              <a:t>Tyre’s</a:t>
            </a:r>
            <a:r>
              <a:rPr lang="en-US" dirty="0"/>
              <a:t> sin all the more egregious is:</a:t>
            </a:r>
          </a:p>
          <a:p>
            <a:pPr marL="457200" indent="-457200">
              <a:buAutoNum type="arabicPeriod"/>
            </a:pPr>
            <a:r>
              <a:rPr lang="en-US" dirty="0"/>
              <a:t>The fact that David and Solomon had entered into an alliance with the king of </a:t>
            </a:r>
            <a:r>
              <a:rPr lang="en-US" dirty="0" err="1"/>
              <a:t>Tyre</a:t>
            </a:r>
            <a:r>
              <a:rPr lang="en-US" dirty="0"/>
              <a:t> (2 Sam. 5:11; 1</a:t>
            </a:r>
            <a:r>
              <a:rPr lang="en-US" baseline="30000" dirty="0"/>
              <a:t>st</a:t>
            </a:r>
            <a:r>
              <a:rPr lang="en-US" dirty="0"/>
              <a:t> Kings 5:1-6, esp. v 12)</a:t>
            </a:r>
          </a:p>
          <a:p>
            <a:pPr marL="457200" indent="-457200">
              <a:buAutoNum type="arabicPeriod"/>
            </a:pPr>
            <a:r>
              <a:rPr lang="en-US" dirty="0"/>
              <a:t>No king of Israel or Judah had ever made war upon Phoenicia. (</a:t>
            </a:r>
            <a:r>
              <a:rPr lang="en-US" dirty="0" err="1"/>
              <a:t>Keil</a:t>
            </a:r>
            <a:r>
              <a:rPr lang="en-US" dirty="0"/>
              <a:t>, 247)</a:t>
            </a:r>
          </a:p>
          <a:p>
            <a:endParaRPr lang="en-US" dirty="0"/>
          </a:p>
        </p:txBody>
      </p:sp>
    </p:spTree>
    <p:extLst>
      <p:ext uri="{BB962C8B-B14F-4D97-AF65-F5344CB8AC3E}">
        <p14:creationId xmlns:p14="http://schemas.microsoft.com/office/powerpoint/2010/main" val="2703523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a:t>
            </a:r>
          </a:p>
        </p:txBody>
      </p:sp>
      <p:sp>
        <p:nvSpPr>
          <p:cNvPr id="3" name="Content Placeholder 2"/>
          <p:cNvSpPr>
            <a:spLocks noGrp="1"/>
          </p:cNvSpPr>
          <p:nvPr>
            <p:ph idx="1"/>
          </p:nvPr>
        </p:nvSpPr>
        <p:spPr/>
        <p:txBody>
          <a:bodyPr/>
          <a:lstStyle/>
          <a:p>
            <a:r>
              <a:rPr lang="en-US" dirty="0"/>
              <a:t>As you might recall, Amos seems to be using a deliberate “crescendo” of judgment, beginning with those outside Israel as he approaches the judgment upon Israel herself. </a:t>
            </a:r>
          </a:p>
          <a:p>
            <a:endParaRPr lang="en-US" dirty="0"/>
          </a:p>
          <a:p>
            <a:r>
              <a:rPr lang="en-US" dirty="0"/>
              <a:t>So we have a bird’s eye view of the larger picture. This presents some interesting considerations.  </a:t>
            </a:r>
          </a:p>
          <a:p>
            <a:pPr marL="0" indent="0">
              <a:buNone/>
            </a:pPr>
            <a:endParaRPr lang="en-US" dirty="0"/>
          </a:p>
        </p:txBody>
      </p:sp>
    </p:spTree>
    <p:extLst>
      <p:ext uri="{BB962C8B-B14F-4D97-AF65-F5344CB8AC3E}">
        <p14:creationId xmlns:p14="http://schemas.microsoft.com/office/powerpoint/2010/main" val="2255155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a:t>
            </a:r>
          </a:p>
        </p:txBody>
      </p:sp>
      <p:sp>
        <p:nvSpPr>
          <p:cNvPr id="3" name="Content Placeholder 2"/>
          <p:cNvSpPr>
            <a:spLocks noGrp="1"/>
          </p:cNvSpPr>
          <p:nvPr>
            <p:ph idx="1"/>
          </p:nvPr>
        </p:nvSpPr>
        <p:spPr/>
        <p:txBody>
          <a:bodyPr/>
          <a:lstStyle/>
          <a:p>
            <a:r>
              <a:rPr lang="en-US" dirty="0"/>
              <a:t>If Israel is also guilty; if they too are under God’s judgment, then why is it such a big deal that the foreign powers have hurt God’s people? I mean, isn’t Israel just getting what she deserves?</a:t>
            </a:r>
          </a:p>
          <a:p>
            <a:endParaRPr lang="en-US" dirty="0"/>
          </a:p>
          <a:p>
            <a:r>
              <a:rPr lang="en-US" dirty="0"/>
              <a:t>Consider a similar situation: 2</a:t>
            </a:r>
            <a:r>
              <a:rPr lang="en-US" baseline="30000" dirty="0"/>
              <a:t>nd</a:t>
            </a:r>
            <a:r>
              <a:rPr lang="en-US" dirty="0"/>
              <a:t> Samuel records Absalom – King David’s son – trying to kill his father David and take his throne. Absalom, however, dies.</a:t>
            </a:r>
          </a:p>
          <a:p>
            <a:endParaRPr lang="en-US" dirty="0"/>
          </a:p>
          <a:p>
            <a:r>
              <a:rPr lang="en-US" dirty="0"/>
              <a:t>But do you remember David’s reaction? See 2</a:t>
            </a:r>
            <a:r>
              <a:rPr lang="en-US" baseline="30000" dirty="0"/>
              <a:t>nd</a:t>
            </a:r>
            <a:r>
              <a:rPr lang="en-US" dirty="0"/>
              <a:t> Samuel 18:32-19:2</a:t>
            </a:r>
          </a:p>
          <a:p>
            <a:endParaRPr lang="en-US" dirty="0"/>
          </a:p>
          <a:p>
            <a:r>
              <a:rPr lang="en-US" dirty="0"/>
              <a:t>Consider also David’s reaction to the one who killed Saul (and recall that Saul was trying to kill David). See 2</a:t>
            </a:r>
            <a:r>
              <a:rPr lang="en-US" baseline="30000" dirty="0"/>
              <a:t>nd</a:t>
            </a:r>
            <a:r>
              <a:rPr lang="en-US" dirty="0"/>
              <a:t> Samuel 1:6-16. </a:t>
            </a:r>
          </a:p>
        </p:txBody>
      </p:sp>
    </p:spTree>
    <p:extLst>
      <p:ext uri="{BB962C8B-B14F-4D97-AF65-F5344CB8AC3E}">
        <p14:creationId xmlns:p14="http://schemas.microsoft.com/office/powerpoint/2010/main" val="3383633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a:t>
            </a:r>
          </a:p>
        </p:txBody>
      </p:sp>
      <p:sp>
        <p:nvSpPr>
          <p:cNvPr id="3" name="Content Placeholder 2"/>
          <p:cNvSpPr>
            <a:spLocks noGrp="1"/>
          </p:cNvSpPr>
          <p:nvPr>
            <p:ph idx="1"/>
          </p:nvPr>
        </p:nvSpPr>
        <p:spPr/>
        <p:txBody>
          <a:bodyPr>
            <a:normAutofit lnSpcReduction="10000"/>
          </a:bodyPr>
          <a:lstStyle/>
          <a:p>
            <a:r>
              <a:rPr lang="en-US" dirty="0"/>
              <a:t>This is an important insight.</a:t>
            </a:r>
          </a:p>
          <a:p>
            <a:endParaRPr lang="en-US" dirty="0"/>
          </a:p>
          <a:p>
            <a:r>
              <a:rPr lang="en-US" dirty="0"/>
              <a:t>Regardless of Israel’s sin and rebellion, they are STILL God’s anointed people. They STILL belong to Him!</a:t>
            </a:r>
          </a:p>
          <a:p>
            <a:endParaRPr lang="en-US" dirty="0"/>
          </a:p>
          <a:p>
            <a:r>
              <a:rPr lang="en-US" dirty="0"/>
              <a:t>So yes, they are guilty of rebellion and idolatry, but this does not change their status as the people of God. </a:t>
            </a:r>
          </a:p>
          <a:p>
            <a:endParaRPr lang="en-US" dirty="0"/>
          </a:p>
          <a:p>
            <a:r>
              <a:rPr lang="en-US" dirty="0"/>
              <a:t>Application: we are permitted by the Lord to suffer the circumstances of our sin, but this does not change our state of grace in Christ; we are still His holy people. Our status does not change and the Lord will still defend us from our enemies. This truth alone should encourage us to remain in repentance.</a:t>
            </a:r>
          </a:p>
        </p:txBody>
      </p:sp>
    </p:spTree>
    <p:extLst>
      <p:ext uri="{BB962C8B-B14F-4D97-AF65-F5344CB8AC3E}">
        <p14:creationId xmlns:p14="http://schemas.microsoft.com/office/powerpoint/2010/main" val="3038018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1:10</a:t>
            </a:r>
          </a:p>
        </p:txBody>
      </p:sp>
      <p:sp>
        <p:nvSpPr>
          <p:cNvPr id="3" name="Content Placeholder 2"/>
          <p:cNvSpPr>
            <a:spLocks noGrp="1"/>
          </p:cNvSpPr>
          <p:nvPr>
            <p:ph idx="1"/>
          </p:nvPr>
        </p:nvSpPr>
        <p:spPr/>
        <p:txBody>
          <a:bodyPr/>
          <a:lstStyle/>
          <a:p>
            <a:r>
              <a:rPr lang="en-US" dirty="0"/>
              <a:t>“So I will send a fire upon the wall of </a:t>
            </a:r>
            <a:r>
              <a:rPr lang="en-US" dirty="0" err="1"/>
              <a:t>Tyre</a:t>
            </a:r>
            <a:r>
              <a:rPr lang="en-US" dirty="0"/>
              <a:t>, and it shall devour her strongholds.”</a:t>
            </a:r>
          </a:p>
          <a:p>
            <a:endParaRPr lang="en-US" dirty="0"/>
          </a:p>
          <a:p>
            <a:pPr marL="0" indent="0">
              <a:buNone/>
            </a:pPr>
            <a:r>
              <a:rPr lang="en-US" dirty="0"/>
              <a:t>-- Destruction by fire is common judgment motif (needless to say, it is powerful one connected to ultimate judgment).</a:t>
            </a:r>
          </a:p>
          <a:p>
            <a:pPr marL="0" indent="0">
              <a:buNone/>
            </a:pPr>
            <a:endParaRPr lang="en-US" dirty="0"/>
          </a:p>
          <a:p>
            <a:pPr marL="0" indent="0">
              <a:buNone/>
            </a:pPr>
            <a:r>
              <a:rPr lang="en-US" dirty="0"/>
              <a:t>-- </a:t>
            </a:r>
            <a:r>
              <a:rPr lang="en-US" dirty="0" err="1"/>
              <a:t>Kretzmann</a:t>
            </a:r>
            <a:r>
              <a:rPr lang="en-US" dirty="0"/>
              <a:t> (p 658) says that this was fulfilled “during the Babylonian and Grecian conquests”.</a:t>
            </a:r>
          </a:p>
          <a:p>
            <a:pPr marL="0" indent="0">
              <a:buNone/>
            </a:pPr>
            <a:endParaRPr lang="en-US" dirty="0"/>
          </a:p>
          <a:p>
            <a:pPr marL="0" indent="0">
              <a:buNone/>
            </a:pPr>
            <a:r>
              <a:rPr lang="en-US" dirty="0"/>
              <a:t>-- </a:t>
            </a:r>
            <a:r>
              <a:rPr lang="en-US" dirty="0" err="1"/>
              <a:t>Laesch</a:t>
            </a:r>
            <a:r>
              <a:rPr lang="en-US" dirty="0"/>
              <a:t> (142) points out that both the glory and destruction of </a:t>
            </a:r>
            <a:r>
              <a:rPr lang="en-US" dirty="0" err="1"/>
              <a:t>Tyre</a:t>
            </a:r>
            <a:r>
              <a:rPr lang="en-US" dirty="0"/>
              <a:t> is recorded in Ezekiel 26-28.</a:t>
            </a:r>
          </a:p>
        </p:txBody>
      </p:sp>
    </p:spTree>
    <p:extLst>
      <p:ext uri="{BB962C8B-B14F-4D97-AF65-F5344CB8AC3E}">
        <p14:creationId xmlns:p14="http://schemas.microsoft.com/office/powerpoint/2010/main" val="208796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1:10</a:t>
            </a:r>
          </a:p>
        </p:txBody>
      </p:sp>
      <p:sp>
        <p:nvSpPr>
          <p:cNvPr id="3" name="Content Placeholder 2"/>
          <p:cNvSpPr>
            <a:spLocks noGrp="1"/>
          </p:cNvSpPr>
          <p:nvPr>
            <p:ph idx="1"/>
          </p:nvPr>
        </p:nvSpPr>
        <p:spPr/>
        <p:txBody>
          <a:bodyPr/>
          <a:lstStyle/>
          <a:p>
            <a:r>
              <a:rPr lang="en-US" dirty="0"/>
              <a:t>Highlights from Ezekiel 26 on </a:t>
            </a:r>
            <a:r>
              <a:rPr lang="en-US" dirty="0" err="1"/>
              <a:t>Tyre</a:t>
            </a:r>
            <a:r>
              <a:rPr lang="en-US" dirty="0"/>
              <a:t>:</a:t>
            </a:r>
          </a:p>
          <a:p>
            <a:endParaRPr lang="en-US" dirty="0"/>
          </a:p>
          <a:p>
            <a:pPr marL="0" indent="0">
              <a:buNone/>
            </a:pPr>
            <a:r>
              <a:rPr lang="en-US" dirty="0"/>
              <a:t>26:3-6: “therefore thus says the Lord: Behold I am against you, O </a:t>
            </a:r>
            <a:r>
              <a:rPr lang="en-US" dirty="0" err="1"/>
              <a:t>Tyre</a:t>
            </a:r>
            <a:r>
              <a:rPr lang="en-US" dirty="0"/>
              <a:t>, and will bring up many nations against you, as the sea brings up its waves. They shall destroy the walls of </a:t>
            </a:r>
            <a:r>
              <a:rPr lang="en-US" dirty="0" err="1"/>
              <a:t>Tyre</a:t>
            </a:r>
            <a:r>
              <a:rPr lang="en-US" dirty="0"/>
              <a:t> and break down her towers, and I will scrape her soil from her and make her a bare rock. She shall be in the midst of the sea a place for the spreading of nets, for I have spoken, declares the Lord. And she shall become plunder for the nations, and her daughters on the mainland shall be killed by the sword. Then they will know that I am the Lord.”</a:t>
            </a:r>
          </a:p>
        </p:txBody>
      </p:sp>
    </p:spTree>
    <p:extLst>
      <p:ext uri="{BB962C8B-B14F-4D97-AF65-F5344CB8AC3E}">
        <p14:creationId xmlns:p14="http://schemas.microsoft.com/office/powerpoint/2010/main" val="1804546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1:10</a:t>
            </a:r>
          </a:p>
        </p:txBody>
      </p:sp>
      <p:sp>
        <p:nvSpPr>
          <p:cNvPr id="3" name="Content Placeholder 2"/>
          <p:cNvSpPr>
            <a:spLocks noGrp="1"/>
          </p:cNvSpPr>
          <p:nvPr>
            <p:ph idx="1"/>
          </p:nvPr>
        </p:nvSpPr>
        <p:spPr/>
        <p:txBody>
          <a:bodyPr/>
          <a:lstStyle/>
          <a:p>
            <a:r>
              <a:rPr lang="en-US" dirty="0"/>
              <a:t>But we recall that we discovered in the introductory historical study </a:t>
            </a:r>
            <a:r>
              <a:rPr lang="en-US"/>
              <a:t>that immorality </a:t>
            </a:r>
            <a:r>
              <a:rPr lang="en-US" dirty="0"/>
              <a:t>and rebellion is generated through idolatry.</a:t>
            </a:r>
          </a:p>
          <a:p>
            <a:endParaRPr lang="en-US" dirty="0"/>
          </a:p>
          <a:p>
            <a:r>
              <a:rPr lang="en-US" dirty="0"/>
              <a:t>And if the Lord is not worshipped, what is? The easy answer is a “false god”. True enough. However, what is always behind such false worship is love of self. Not praying, “Thy will be done,” but insisting on one’s own will. False worship is really another way of saying “love of self”.</a:t>
            </a:r>
          </a:p>
          <a:p>
            <a:endParaRPr lang="en-US" dirty="0"/>
          </a:p>
          <a:p>
            <a:r>
              <a:rPr lang="en-US" dirty="0"/>
              <a:t>So we saw this love of and for self through the immense materialism and self-gratification going on in the culture at this time in Israel. Self-love. We see this pattern regarding </a:t>
            </a:r>
            <a:r>
              <a:rPr lang="en-US" dirty="0" err="1"/>
              <a:t>Tyre</a:t>
            </a:r>
            <a:r>
              <a:rPr lang="en-US" dirty="0"/>
              <a:t>. </a:t>
            </a:r>
          </a:p>
        </p:txBody>
      </p:sp>
    </p:spTree>
    <p:extLst>
      <p:ext uri="{BB962C8B-B14F-4D97-AF65-F5344CB8AC3E}">
        <p14:creationId xmlns:p14="http://schemas.microsoft.com/office/powerpoint/2010/main" val="3649201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docProps/app.xml><?xml version="1.0" encoding="utf-8"?>
<Properties xmlns="http://schemas.openxmlformats.org/officeDocument/2006/extended-properties" xmlns:vt="http://schemas.openxmlformats.org/officeDocument/2006/docPropsVTypes">
  <Template>TM03090434[[fn=Wood Type]]</Template>
  <TotalTime>449</TotalTime>
  <Words>2272</Words>
  <Application>Microsoft Office PowerPoint</Application>
  <PresentationFormat>Widescreen</PresentationFormat>
  <Paragraphs>133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Black</vt:lpstr>
      <vt:lpstr>Wingdings</vt:lpstr>
      <vt:lpstr>Wood Type</vt:lpstr>
      <vt:lpstr>Amos Part 4 (beginning at 1:9)</vt:lpstr>
      <vt:lpstr>1:9</vt:lpstr>
      <vt:lpstr>1:9</vt:lpstr>
      <vt:lpstr>1:9</vt:lpstr>
      <vt:lpstr>1:9</vt:lpstr>
      <vt:lpstr>1:9</vt:lpstr>
      <vt:lpstr>1:10</vt:lpstr>
      <vt:lpstr>1:10</vt:lpstr>
      <vt:lpstr>1:10</vt:lpstr>
      <vt:lpstr>1:10</vt:lpstr>
      <vt:lpstr>1:10</vt:lpstr>
      <vt:lpstr>1:11</vt:lpstr>
      <vt:lpstr>1:11</vt:lpstr>
      <vt:lpstr>1:11</vt:lpstr>
      <vt:lpstr>1:12</vt:lpstr>
      <vt:lpstr>1:12</vt:lpstr>
      <vt:lpstr>1:13</vt:lpstr>
      <vt:lpstr>1:13</vt:lpstr>
      <vt:lpstr>1:13</vt:lpstr>
      <vt:lpstr>1:13</vt:lpstr>
      <vt:lpstr>1:14-15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Amos Part 4 (beginning at 1:9)</dc:title>
  <dc:creator>StPaulLC</dc:creator>
  <cp:lastModifiedBy>StPaulLC</cp:lastModifiedBy>
  <cp:revision>24</cp:revision>
  <dcterms:created xsi:type="dcterms:W3CDTF">2016-07-12T21:56:53Z</dcterms:created>
  <dcterms:modified xsi:type="dcterms:W3CDTF">2016-07-13T05:26:09Z</dcterms:modified>
</cp:coreProperties>
</file>